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46" r:id="rId3"/>
    <p:sldId id="260" r:id="rId4"/>
    <p:sldId id="261" r:id="rId5"/>
    <p:sldId id="336" r:id="rId6"/>
    <p:sldId id="334" r:id="rId7"/>
    <p:sldId id="362" r:id="rId8"/>
    <p:sldId id="262" r:id="rId9"/>
    <p:sldId id="354" r:id="rId10"/>
    <p:sldId id="347" r:id="rId11"/>
    <p:sldId id="355" r:id="rId12"/>
    <p:sldId id="348" r:id="rId13"/>
    <p:sldId id="367" r:id="rId14"/>
    <p:sldId id="368" r:id="rId15"/>
    <p:sldId id="366" r:id="rId16"/>
    <p:sldId id="364" r:id="rId17"/>
    <p:sldId id="365" r:id="rId18"/>
    <p:sldId id="356" r:id="rId19"/>
    <p:sldId id="349" r:id="rId20"/>
    <p:sldId id="357" r:id="rId21"/>
    <p:sldId id="350" r:id="rId22"/>
    <p:sldId id="369" r:id="rId23"/>
    <p:sldId id="358" r:id="rId24"/>
    <p:sldId id="370" r:id="rId25"/>
    <p:sldId id="351" r:id="rId26"/>
    <p:sldId id="359" r:id="rId27"/>
    <p:sldId id="376" r:id="rId28"/>
    <p:sldId id="352" r:id="rId29"/>
    <p:sldId id="360" r:id="rId30"/>
    <p:sldId id="353" r:id="rId31"/>
    <p:sldId id="345" r:id="rId32"/>
    <p:sldId id="363" r:id="rId33"/>
    <p:sldId id="303" r:id="rId34"/>
    <p:sldId id="341" r:id="rId35"/>
    <p:sldId id="304" r:id="rId36"/>
    <p:sldId id="342" r:id="rId37"/>
    <p:sldId id="337" r:id="rId38"/>
    <p:sldId id="374" r:id="rId39"/>
    <p:sldId id="338" r:id="rId40"/>
    <p:sldId id="373" r:id="rId41"/>
    <p:sldId id="372" r:id="rId42"/>
    <p:sldId id="371" r:id="rId43"/>
    <p:sldId id="305" r:id="rId44"/>
    <p:sldId id="344" r:id="rId45"/>
    <p:sldId id="343" r:id="rId46"/>
    <p:sldId id="375" r:id="rId47"/>
    <p:sldId id="361" r:id="rId48"/>
    <p:sldId id="339" r:id="rId49"/>
    <p:sldId id="321"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2" autoAdjust="0"/>
    <p:restoredTop sz="94660"/>
  </p:normalViewPr>
  <p:slideViewPr>
    <p:cSldViewPr snapToGrid="0">
      <p:cViewPr varScale="1">
        <p:scale>
          <a:sx n="72" d="100"/>
          <a:sy n="72" d="100"/>
        </p:scale>
        <p:origin x="5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0C80804-989C-469D-97C4-A8F631BDCE9B}" type="datetimeFigureOut">
              <a:rPr lang="en-US" smtClean="0"/>
              <a:t>10/22/2017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0115E5-B86E-4547-9FE9-765ADDA2DAF8}" type="slidenum">
              <a:rPr lang="en-US" smtClean="0"/>
              <a:t>‹#›</a:t>
            </a:fld>
            <a:endParaRPr lang="en-US" dirty="0"/>
          </a:p>
        </p:txBody>
      </p:sp>
    </p:spTree>
    <p:extLst>
      <p:ext uri="{BB962C8B-B14F-4D97-AF65-F5344CB8AC3E}">
        <p14:creationId xmlns:p14="http://schemas.microsoft.com/office/powerpoint/2010/main" val="1696907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C80804-989C-469D-97C4-A8F631BDCE9B}" type="datetimeFigureOut">
              <a:rPr lang="en-US" smtClean="0"/>
              <a:t>10/22/2017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0115E5-B86E-4547-9FE9-765ADDA2DAF8}" type="slidenum">
              <a:rPr lang="en-US" smtClean="0"/>
              <a:t>‹#›</a:t>
            </a:fld>
            <a:endParaRPr lang="en-US" dirty="0"/>
          </a:p>
        </p:txBody>
      </p:sp>
    </p:spTree>
    <p:extLst>
      <p:ext uri="{BB962C8B-B14F-4D97-AF65-F5344CB8AC3E}">
        <p14:creationId xmlns:p14="http://schemas.microsoft.com/office/powerpoint/2010/main" val="3583275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C80804-989C-469D-97C4-A8F631BDCE9B}" type="datetimeFigureOut">
              <a:rPr lang="en-US" smtClean="0"/>
              <a:t>10/22/2017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0115E5-B86E-4547-9FE9-765ADDA2DAF8}" type="slidenum">
              <a:rPr lang="en-US" smtClean="0"/>
              <a:t>‹#›</a:t>
            </a:fld>
            <a:endParaRPr lang="en-US" dirty="0"/>
          </a:p>
        </p:txBody>
      </p:sp>
    </p:spTree>
    <p:extLst>
      <p:ext uri="{BB962C8B-B14F-4D97-AF65-F5344CB8AC3E}">
        <p14:creationId xmlns:p14="http://schemas.microsoft.com/office/powerpoint/2010/main" val="3726841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C80804-989C-469D-97C4-A8F631BDCE9B}" type="datetimeFigureOut">
              <a:rPr lang="en-US" smtClean="0"/>
              <a:t>10/22/2017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0115E5-B86E-4547-9FE9-765ADDA2DAF8}" type="slidenum">
              <a:rPr lang="en-US" smtClean="0"/>
              <a:t>‹#›</a:t>
            </a:fld>
            <a:endParaRPr lang="en-US" dirty="0"/>
          </a:p>
        </p:txBody>
      </p:sp>
    </p:spTree>
    <p:extLst>
      <p:ext uri="{BB962C8B-B14F-4D97-AF65-F5344CB8AC3E}">
        <p14:creationId xmlns:p14="http://schemas.microsoft.com/office/powerpoint/2010/main" val="3825349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C80804-989C-469D-97C4-A8F631BDCE9B}" type="datetimeFigureOut">
              <a:rPr lang="en-US" smtClean="0"/>
              <a:t>10/22/2017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0115E5-B86E-4547-9FE9-765ADDA2DAF8}" type="slidenum">
              <a:rPr lang="en-US" smtClean="0"/>
              <a:t>‹#›</a:t>
            </a:fld>
            <a:endParaRPr lang="en-US" dirty="0"/>
          </a:p>
        </p:txBody>
      </p:sp>
    </p:spTree>
    <p:extLst>
      <p:ext uri="{BB962C8B-B14F-4D97-AF65-F5344CB8AC3E}">
        <p14:creationId xmlns:p14="http://schemas.microsoft.com/office/powerpoint/2010/main" val="3624491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C80804-989C-469D-97C4-A8F631BDCE9B}" type="datetimeFigureOut">
              <a:rPr lang="en-US" smtClean="0"/>
              <a:t>10/22/2017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0115E5-B86E-4547-9FE9-765ADDA2DAF8}" type="slidenum">
              <a:rPr lang="en-US" smtClean="0"/>
              <a:t>‹#›</a:t>
            </a:fld>
            <a:endParaRPr lang="en-US" dirty="0"/>
          </a:p>
        </p:txBody>
      </p:sp>
    </p:spTree>
    <p:extLst>
      <p:ext uri="{BB962C8B-B14F-4D97-AF65-F5344CB8AC3E}">
        <p14:creationId xmlns:p14="http://schemas.microsoft.com/office/powerpoint/2010/main" val="4161265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C80804-989C-469D-97C4-A8F631BDCE9B}" type="datetimeFigureOut">
              <a:rPr lang="en-US" smtClean="0"/>
              <a:t>10/22/2017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F0115E5-B86E-4547-9FE9-765ADDA2DAF8}" type="slidenum">
              <a:rPr lang="en-US" smtClean="0"/>
              <a:t>‹#›</a:t>
            </a:fld>
            <a:endParaRPr lang="en-US" dirty="0"/>
          </a:p>
        </p:txBody>
      </p:sp>
    </p:spTree>
    <p:extLst>
      <p:ext uri="{BB962C8B-B14F-4D97-AF65-F5344CB8AC3E}">
        <p14:creationId xmlns:p14="http://schemas.microsoft.com/office/powerpoint/2010/main" val="2630853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C80804-989C-469D-97C4-A8F631BDCE9B}" type="datetimeFigureOut">
              <a:rPr lang="en-US" smtClean="0"/>
              <a:t>10/22/2017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F0115E5-B86E-4547-9FE9-765ADDA2DAF8}" type="slidenum">
              <a:rPr lang="en-US" smtClean="0"/>
              <a:t>‹#›</a:t>
            </a:fld>
            <a:endParaRPr lang="en-US" dirty="0"/>
          </a:p>
        </p:txBody>
      </p:sp>
    </p:spTree>
    <p:extLst>
      <p:ext uri="{BB962C8B-B14F-4D97-AF65-F5344CB8AC3E}">
        <p14:creationId xmlns:p14="http://schemas.microsoft.com/office/powerpoint/2010/main" val="2670541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C80804-989C-469D-97C4-A8F631BDCE9B}" type="datetimeFigureOut">
              <a:rPr lang="en-US" smtClean="0"/>
              <a:t>10/22/2017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F0115E5-B86E-4547-9FE9-765ADDA2DAF8}" type="slidenum">
              <a:rPr lang="en-US" smtClean="0"/>
              <a:t>‹#›</a:t>
            </a:fld>
            <a:endParaRPr lang="en-US" dirty="0"/>
          </a:p>
        </p:txBody>
      </p:sp>
    </p:spTree>
    <p:extLst>
      <p:ext uri="{BB962C8B-B14F-4D97-AF65-F5344CB8AC3E}">
        <p14:creationId xmlns:p14="http://schemas.microsoft.com/office/powerpoint/2010/main" val="2294886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C80804-989C-469D-97C4-A8F631BDCE9B}" type="datetimeFigureOut">
              <a:rPr lang="en-US" smtClean="0"/>
              <a:t>10/22/2017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0115E5-B86E-4547-9FE9-765ADDA2DAF8}" type="slidenum">
              <a:rPr lang="en-US" smtClean="0"/>
              <a:t>‹#›</a:t>
            </a:fld>
            <a:endParaRPr lang="en-US" dirty="0"/>
          </a:p>
        </p:txBody>
      </p:sp>
    </p:spTree>
    <p:extLst>
      <p:ext uri="{BB962C8B-B14F-4D97-AF65-F5344CB8AC3E}">
        <p14:creationId xmlns:p14="http://schemas.microsoft.com/office/powerpoint/2010/main" val="3287794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C80804-989C-469D-97C4-A8F631BDCE9B}" type="datetimeFigureOut">
              <a:rPr lang="en-US" smtClean="0"/>
              <a:t>10/22/2017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0115E5-B86E-4547-9FE9-765ADDA2DAF8}" type="slidenum">
              <a:rPr lang="en-US" smtClean="0"/>
              <a:t>‹#›</a:t>
            </a:fld>
            <a:endParaRPr lang="en-US" dirty="0"/>
          </a:p>
        </p:txBody>
      </p:sp>
    </p:spTree>
    <p:extLst>
      <p:ext uri="{BB962C8B-B14F-4D97-AF65-F5344CB8AC3E}">
        <p14:creationId xmlns:p14="http://schemas.microsoft.com/office/powerpoint/2010/main" val="3311272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80804-989C-469D-97C4-A8F631BDCE9B}" type="datetimeFigureOut">
              <a:rPr lang="en-US" smtClean="0"/>
              <a:t>10/22/2017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0115E5-B86E-4547-9FE9-765ADDA2DAF8}" type="slidenum">
              <a:rPr lang="en-US" smtClean="0"/>
              <a:t>‹#›</a:t>
            </a:fld>
            <a:endParaRPr lang="en-US" dirty="0"/>
          </a:p>
        </p:txBody>
      </p:sp>
    </p:spTree>
    <p:extLst>
      <p:ext uri="{BB962C8B-B14F-4D97-AF65-F5344CB8AC3E}">
        <p14:creationId xmlns:p14="http://schemas.microsoft.com/office/powerpoint/2010/main" val="379235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1429" y="0"/>
            <a:ext cx="11202714" cy="2985433"/>
          </a:xfrm>
          <a:prstGeom prst="rect">
            <a:avLst/>
          </a:prstGeom>
          <a:noFill/>
        </p:spPr>
        <p:txBody>
          <a:bodyPr wrap="square" rtlCol="0">
            <a:spAutoFit/>
          </a:bodyPr>
          <a:lstStyle/>
          <a:p>
            <a:pPr algn="ctr"/>
            <a:r>
              <a:rPr lang="en-US" sz="8000" b="1" dirty="0"/>
              <a:t>The Great Depression</a:t>
            </a:r>
          </a:p>
          <a:p>
            <a:pPr algn="ctr"/>
            <a:r>
              <a:rPr lang="en-US" sz="4800" i="1" dirty="0"/>
              <a:t>1930’s</a:t>
            </a:r>
            <a:endParaRPr lang="en-US" sz="4800" dirty="0"/>
          </a:p>
          <a:p>
            <a:pPr algn="ctr"/>
            <a:endParaRPr lang="en-US" sz="6000" b="1" dirty="0"/>
          </a:p>
        </p:txBody>
      </p:sp>
      <p:pic>
        <p:nvPicPr>
          <p:cNvPr id="2050" name="Picture 2" descr="Related image">
            <a:extLst>
              <a:ext uri="{FF2B5EF4-FFF2-40B4-BE49-F238E27FC236}">
                <a16:creationId xmlns:a16="http://schemas.microsoft.com/office/drawing/2014/main" id="{B359C6CA-45A4-4266-845B-B0A8B0D210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078" y="1943721"/>
            <a:ext cx="10141226" cy="4590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659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779" y="141890"/>
            <a:ext cx="11547150" cy="6247864"/>
          </a:xfrm>
          <a:prstGeom prst="rect">
            <a:avLst/>
          </a:prstGeom>
          <a:noFill/>
        </p:spPr>
        <p:txBody>
          <a:bodyPr wrap="square" rtlCol="0">
            <a:spAutoFit/>
          </a:bodyPr>
          <a:lstStyle/>
          <a:p>
            <a:r>
              <a:rPr lang="en-US" sz="6000" b="1" dirty="0">
                <a:solidFill>
                  <a:srgbClr val="FF0000"/>
                </a:solidFill>
              </a:rPr>
              <a:t>Overproduction</a:t>
            </a:r>
          </a:p>
          <a:p>
            <a:r>
              <a:rPr lang="en-US" sz="4400" b="1" dirty="0"/>
              <a:t>*Overproduction= </a:t>
            </a:r>
            <a:r>
              <a:rPr lang="en-US" sz="4400" b="1" dirty="0" err="1"/>
              <a:t>underconsumption</a:t>
            </a:r>
            <a:r>
              <a:rPr lang="en-US" sz="4400" b="1" dirty="0"/>
              <a:t> (too many goods, not enough buyers)</a:t>
            </a:r>
          </a:p>
          <a:p>
            <a:endParaRPr lang="en-US" sz="3600" b="1" dirty="0"/>
          </a:p>
          <a:p>
            <a:r>
              <a:rPr lang="en-US" sz="3600" b="1" dirty="0"/>
              <a:t>*U.S. businesses earned record profits during 1920s and reinvested much of these funds into making more and more goods. </a:t>
            </a:r>
          </a:p>
          <a:p>
            <a:endParaRPr lang="en-US" sz="3600" b="1" dirty="0"/>
          </a:p>
          <a:p>
            <a:r>
              <a:rPr lang="en-US" sz="3600" b="1" dirty="0"/>
              <a:t>*By 1929 companies had created a bubble. Workers could no longer continue to fuel this expansion in supply.</a:t>
            </a:r>
          </a:p>
        </p:txBody>
      </p:sp>
    </p:spTree>
    <p:extLst>
      <p:ext uri="{BB962C8B-B14F-4D97-AF65-F5344CB8AC3E}">
        <p14:creationId xmlns:p14="http://schemas.microsoft.com/office/powerpoint/2010/main" val="3905777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overproduction">
            <a:extLst>
              <a:ext uri="{FF2B5EF4-FFF2-40B4-BE49-F238E27FC236}">
                <a16:creationId xmlns:a16="http://schemas.microsoft.com/office/drawing/2014/main" id="{7335A826-B5C0-4716-AE92-EDB0EABC9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965" y="42072"/>
            <a:ext cx="9077739" cy="642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191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779" y="102134"/>
            <a:ext cx="11547150" cy="4339650"/>
          </a:xfrm>
          <a:prstGeom prst="rect">
            <a:avLst/>
          </a:prstGeom>
          <a:noFill/>
        </p:spPr>
        <p:txBody>
          <a:bodyPr wrap="square" rtlCol="0">
            <a:spAutoFit/>
          </a:bodyPr>
          <a:lstStyle/>
          <a:p>
            <a:r>
              <a:rPr lang="en-US" sz="6000" b="1" dirty="0">
                <a:solidFill>
                  <a:srgbClr val="FF0000"/>
                </a:solidFill>
              </a:rPr>
              <a:t>Stock Market </a:t>
            </a:r>
            <a:r>
              <a:rPr lang="en-US" sz="6000" b="1" dirty="0" err="1">
                <a:solidFill>
                  <a:srgbClr val="FF0000"/>
                </a:solidFill>
              </a:rPr>
              <a:t>Overspeculation</a:t>
            </a:r>
            <a:endParaRPr lang="en-US" sz="6000" b="1" dirty="0">
              <a:solidFill>
                <a:srgbClr val="FF0000"/>
              </a:solidFill>
            </a:endParaRPr>
          </a:p>
          <a:p>
            <a:r>
              <a:rPr lang="en-US" sz="7200" b="1" dirty="0"/>
              <a:t>*People buying stocks with the assumption that they can always be sold at a profit.</a:t>
            </a:r>
            <a:endParaRPr lang="en-US" dirty="0"/>
          </a:p>
        </p:txBody>
      </p:sp>
      <p:pic>
        <p:nvPicPr>
          <p:cNvPr id="34820" name="Picture 4" descr="Related image">
            <a:extLst>
              <a:ext uri="{FF2B5EF4-FFF2-40B4-BE49-F238E27FC236}">
                <a16:creationId xmlns:a16="http://schemas.microsoft.com/office/drawing/2014/main" id="{3A28B022-8E23-4854-B59C-E011BB7C35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5440" y="4441784"/>
            <a:ext cx="5338141"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691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what is a stock">
            <a:extLst>
              <a:ext uri="{FF2B5EF4-FFF2-40B4-BE49-F238E27FC236}">
                <a16:creationId xmlns:a16="http://schemas.microsoft.com/office/drawing/2014/main" id="{5A1AE2C9-2694-4CE0-8A30-EC7EB4CF90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9189" y="184702"/>
            <a:ext cx="9579872" cy="6238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587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779" y="102134"/>
            <a:ext cx="11547150" cy="1938992"/>
          </a:xfrm>
          <a:prstGeom prst="rect">
            <a:avLst/>
          </a:prstGeom>
          <a:noFill/>
        </p:spPr>
        <p:txBody>
          <a:bodyPr wrap="square" rtlCol="0">
            <a:spAutoFit/>
          </a:bodyPr>
          <a:lstStyle/>
          <a:p>
            <a:r>
              <a:rPr lang="en-US" sz="6000" b="1" dirty="0"/>
              <a:t>A </a:t>
            </a:r>
            <a:r>
              <a:rPr lang="en-US" sz="6000" b="1" dirty="0">
                <a:solidFill>
                  <a:srgbClr val="00B050"/>
                </a:solidFill>
              </a:rPr>
              <a:t>stock </a:t>
            </a:r>
            <a:r>
              <a:rPr lang="en-US" sz="6000" b="1" dirty="0"/>
              <a:t>represents partial ownership of a company (shares) </a:t>
            </a:r>
          </a:p>
        </p:txBody>
      </p:sp>
      <p:pic>
        <p:nvPicPr>
          <p:cNvPr id="14338" name="Picture 2" descr="Image result for what is a stock">
            <a:extLst>
              <a:ext uri="{FF2B5EF4-FFF2-40B4-BE49-F238E27FC236}">
                <a16:creationId xmlns:a16="http://schemas.microsoft.com/office/drawing/2014/main" id="{A80098F5-4281-4780-A9EB-DF2801CA01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0050" y="2319129"/>
            <a:ext cx="5990879" cy="4353339"/>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Related image">
            <a:extLst>
              <a:ext uri="{FF2B5EF4-FFF2-40B4-BE49-F238E27FC236}">
                <a16:creationId xmlns:a16="http://schemas.microsoft.com/office/drawing/2014/main" id="{09D81ED9-E85F-4074-BC0A-609976092B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092" y="3588025"/>
            <a:ext cx="3473311" cy="2615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221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what is a stock">
            <a:extLst>
              <a:ext uri="{FF2B5EF4-FFF2-40B4-BE49-F238E27FC236}">
                <a16:creationId xmlns:a16="http://schemas.microsoft.com/office/drawing/2014/main" id="{99B21552-9A4D-44EF-A358-744CC7FCBE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761" y="159027"/>
            <a:ext cx="10018022" cy="6436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455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Image result for stock market board">
            <a:extLst>
              <a:ext uri="{FF2B5EF4-FFF2-40B4-BE49-F238E27FC236}">
                <a16:creationId xmlns:a16="http://schemas.microsoft.com/office/drawing/2014/main" id="{DA8DB8B3-688F-4E0E-8654-265C12EBEC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603" y="281608"/>
            <a:ext cx="10803006" cy="608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899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us stock exchange">
            <a:extLst>
              <a:ext uri="{FF2B5EF4-FFF2-40B4-BE49-F238E27FC236}">
                <a16:creationId xmlns:a16="http://schemas.microsoft.com/office/drawing/2014/main" id="{35D79724-CF5D-42AD-A612-4CCE73E53C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803" y="300242"/>
            <a:ext cx="10666343" cy="6222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513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us stock exchange">
            <a:extLst>
              <a:ext uri="{FF2B5EF4-FFF2-40B4-BE49-F238E27FC236}">
                <a16:creationId xmlns:a16="http://schemas.microsoft.com/office/drawing/2014/main" id="{583B49E5-A34B-4D57-9D29-2C44415AB4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084" y="488259"/>
            <a:ext cx="10970315" cy="6051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695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779" y="141890"/>
            <a:ext cx="11547150" cy="6186309"/>
          </a:xfrm>
          <a:prstGeom prst="rect">
            <a:avLst/>
          </a:prstGeom>
          <a:noFill/>
        </p:spPr>
        <p:txBody>
          <a:bodyPr wrap="square" rtlCol="0">
            <a:spAutoFit/>
          </a:bodyPr>
          <a:lstStyle/>
          <a:p>
            <a:r>
              <a:rPr lang="en-US" sz="6000" b="1" dirty="0">
                <a:solidFill>
                  <a:srgbClr val="FF0000"/>
                </a:solidFill>
              </a:rPr>
              <a:t>Credit</a:t>
            </a:r>
          </a:p>
          <a:p>
            <a:r>
              <a:rPr lang="en-US" sz="4800" b="1" dirty="0"/>
              <a:t>*Many people buying things on margin= already in debt</a:t>
            </a:r>
          </a:p>
          <a:p>
            <a:endParaRPr lang="en-US" sz="4800" b="1" dirty="0"/>
          </a:p>
          <a:p>
            <a:r>
              <a:rPr lang="en-US" sz="4800" b="1" dirty="0"/>
              <a:t>*Middle class Americans had already stretched their debt capacities by purchasing automobiles and household appliances on installment plans (buying on margin)</a:t>
            </a:r>
          </a:p>
        </p:txBody>
      </p:sp>
    </p:spTree>
    <p:extLst>
      <p:ext uri="{BB962C8B-B14F-4D97-AF65-F5344CB8AC3E}">
        <p14:creationId xmlns:p14="http://schemas.microsoft.com/office/powerpoint/2010/main" val="2598191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03F483EE-9482-4E16-AF4B-EBB785DD07DD}"/>
              </a:ext>
            </a:extLst>
          </p:cNvPr>
          <p:cNvSpPr txBox="1">
            <a:spLocks noChangeArrowheads="1"/>
          </p:cNvSpPr>
          <p:nvPr/>
        </p:nvSpPr>
        <p:spPr bwMode="auto">
          <a:xfrm>
            <a:off x="5922499" y="142778"/>
            <a:ext cx="6031010" cy="642683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a:t>
            </a:r>
            <a:r>
              <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bjects:</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t>
            </a:r>
            <a:r>
              <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eople:</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t>
            </a:r>
            <a:r>
              <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ime/Title: </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a:t>
            </a:r>
            <a:r>
              <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nferences: Because I see ___________________, I can infer…</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t>
            </a:r>
            <a:r>
              <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onclusion: The most important thing in this cartoon is _________________ because it sends the message that…</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3" name="Picture 2">
            <a:extLst>
              <a:ext uri="{FF2B5EF4-FFF2-40B4-BE49-F238E27FC236}">
                <a16:creationId xmlns:a16="http://schemas.microsoft.com/office/drawing/2014/main" id="{38363FE9-0808-4A26-B6AA-2BB8D252FE1F}"/>
              </a:ext>
            </a:extLst>
          </p:cNvPr>
          <p:cNvPicPr/>
          <p:nvPr/>
        </p:nvPicPr>
        <p:blipFill rotWithShape="1">
          <a:blip r:embed="rId2">
            <a:extLst>
              <a:ext uri="{28A0092B-C50C-407E-A947-70E740481C1C}">
                <a14:useLocalDpi xmlns:a14="http://schemas.microsoft.com/office/drawing/2010/main" val="0"/>
              </a:ext>
            </a:extLst>
          </a:blip>
          <a:srcRect l="19722" t="31868" r="55972" b="13538"/>
          <a:stretch/>
        </p:blipFill>
        <p:spPr bwMode="auto">
          <a:xfrm>
            <a:off x="301061" y="261221"/>
            <a:ext cx="5480307" cy="63083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48135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 result for 1920s refrigerator">
            <a:extLst>
              <a:ext uri="{FF2B5EF4-FFF2-40B4-BE49-F238E27FC236}">
                <a16:creationId xmlns:a16="http://schemas.microsoft.com/office/drawing/2014/main" id="{CDBFC0A7-82E0-4891-B7B9-76F22BA564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784" y="119270"/>
            <a:ext cx="6218243" cy="6579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529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779" y="141890"/>
            <a:ext cx="11547150" cy="6555641"/>
          </a:xfrm>
          <a:prstGeom prst="rect">
            <a:avLst/>
          </a:prstGeom>
          <a:noFill/>
        </p:spPr>
        <p:txBody>
          <a:bodyPr wrap="square" rtlCol="0">
            <a:spAutoFit/>
          </a:bodyPr>
          <a:lstStyle/>
          <a:p>
            <a:r>
              <a:rPr lang="en-US" sz="6000" b="1" dirty="0">
                <a:solidFill>
                  <a:srgbClr val="FF0000"/>
                </a:solidFill>
              </a:rPr>
              <a:t>Stock Market Crash (1929)</a:t>
            </a:r>
          </a:p>
          <a:p>
            <a:r>
              <a:rPr lang="en-US" sz="4000" b="1" dirty="0"/>
              <a:t>*Black Tuesday/Wall-Street Crash</a:t>
            </a:r>
          </a:p>
          <a:p>
            <a:endParaRPr lang="en-US" sz="4000" b="1" dirty="0"/>
          </a:p>
          <a:p>
            <a:r>
              <a:rPr lang="en-US" sz="4000" b="1" dirty="0"/>
              <a:t>*4 day collapse of stock prices</a:t>
            </a:r>
          </a:p>
          <a:p>
            <a:endParaRPr lang="en-US" sz="4000" b="1" dirty="0"/>
          </a:p>
          <a:p>
            <a:r>
              <a:rPr lang="en-US" sz="4000" b="1" dirty="0"/>
              <a:t>*Panic sell-off assets </a:t>
            </a:r>
          </a:p>
          <a:p>
            <a:endParaRPr lang="en-US" sz="4000" b="1" dirty="0"/>
          </a:p>
          <a:p>
            <a:r>
              <a:rPr lang="en-US" sz="4000" b="1" dirty="0"/>
              <a:t>*Newspapers fanned the panic with articles about margin sellers, short-selling, and the exit of foreign investors.</a:t>
            </a:r>
          </a:p>
        </p:txBody>
      </p:sp>
    </p:spTree>
    <p:extLst>
      <p:ext uri="{BB962C8B-B14F-4D97-AF65-F5344CB8AC3E}">
        <p14:creationId xmlns:p14="http://schemas.microsoft.com/office/powerpoint/2010/main" val="4056076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 result for stock market crash 1929">
            <a:extLst>
              <a:ext uri="{FF2B5EF4-FFF2-40B4-BE49-F238E27FC236}">
                <a16:creationId xmlns:a16="http://schemas.microsoft.com/office/drawing/2014/main" id="{3FDDD545-A3C3-4FB8-9A6E-E496D78FC9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823" y="434009"/>
            <a:ext cx="10268778" cy="6085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357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result for stock market crash 1929">
            <a:extLst>
              <a:ext uri="{FF2B5EF4-FFF2-40B4-BE49-F238E27FC236}">
                <a16:creationId xmlns:a16="http://schemas.microsoft.com/office/drawing/2014/main" id="{E4D7C283-9B6C-4931-B433-4B9FE58DD8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903" y="13749"/>
            <a:ext cx="10296939" cy="6821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647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Related image">
            <a:extLst>
              <a:ext uri="{FF2B5EF4-FFF2-40B4-BE49-F238E27FC236}">
                <a16:creationId xmlns:a16="http://schemas.microsoft.com/office/drawing/2014/main" id="{150887B0-D5EC-4D11-9E3F-DAAC4B7CAE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4" y="516835"/>
            <a:ext cx="12180345" cy="5829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594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779" y="141890"/>
            <a:ext cx="11547150" cy="5170646"/>
          </a:xfrm>
          <a:prstGeom prst="rect">
            <a:avLst/>
          </a:prstGeom>
          <a:noFill/>
        </p:spPr>
        <p:txBody>
          <a:bodyPr wrap="square" rtlCol="0">
            <a:spAutoFit/>
          </a:bodyPr>
          <a:lstStyle/>
          <a:p>
            <a:r>
              <a:rPr lang="en-US" sz="6000" b="1" dirty="0">
                <a:solidFill>
                  <a:srgbClr val="FF0000"/>
                </a:solidFill>
              </a:rPr>
              <a:t>Bank Runs = Bank Failures</a:t>
            </a:r>
          </a:p>
          <a:p>
            <a:r>
              <a:rPr lang="en-US" sz="5400" b="1" dirty="0"/>
              <a:t>*People panic, run to withdraw savings, but banks don’t have all $$$</a:t>
            </a:r>
          </a:p>
          <a:p>
            <a:endParaRPr lang="en-US" sz="5400" b="1" dirty="0"/>
          </a:p>
          <a:p>
            <a:r>
              <a:rPr lang="en-US" sz="5400" b="1" dirty="0"/>
              <a:t>*Banks began to fail as debtors defaulted on debt </a:t>
            </a:r>
          </a:p>
        </p:txBody>
      </p:sp>
    </p:spTree>
    <p:extLst>
      <p:ext uri="{BB962C8B-B14F-4D97-AF65-F5344CB8AC3E}">
        <p14:creationId xmlns:p14="http://schemas.microsoft.com/office/powerpoint/2010/main" val="485847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stock market crash 1929">
            <a:extLst>
              <a:ext uri="{FF2B5EF4-FFF2-40B4-BE49-F238E27FC236}">
                <a16:creationId xmlns:a16="http://schemas.microsoft.com/office/drawing/2014/main" id="{DC0D5194-3152-4C2B-B911-763472831C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490" y="1"/>
            <a:ext cx="96313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634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81DA6A-8188-44C0-B410-4459684A5BD9}"/>
              </a:ext>
            </a:extLst>
          </p:cNvPr>
          <p:cNvSpPr txBox="1"/>
          <p:nvPr/>
        </p:nvSpPr>
        <p:spPr>
          <a:xfrm>
            <a:off x="636104" y="2478156"/>
            <a:ext cx="2994991" cy="1569660"/>
          </a:xfrm>
          <a:prstGeom prst="rect">
            <a:avLst/>
          </a:prstGeom>
          <a:noFill/>
        </p:spPr>
        <p:txBody>
          <a:bodyPr wrap="square" rtlCol="0">
            <a:spAutoFit/>
          </a:bodyPr>
          <a:lstStyle/>
          <a:p>
            <a:pPr algn="ctr"/>
            <a:r>
              <a:rPr lang="en-US" sz="3200" b="1" dirty="0"/>
              <a:t>Banks don’t have their $$$ (used for loans)</a:t>
            </a:r>
          </a:p>
        </p:txBody>
      </p:sp>
      <p:sp>
        <p:nvSpPr>
          <p:cNvPr id="4" name="TextBox 3">
            <a:extLst>
              <a:ext uri="{FF2B5EF4-FFF2-40B4-BE49-F238E27FC236}">
                <a16:creationId xmlns:a16="http://schemas.microsoft.com/office/drawing/2014/main" id="{9FF14E2C-7785-4DD3-A21C-728E8B383C5A}"/>
              </a:ext>
            </a:extLst>
          </p:cNvPr>
          <p:cNvSpPr txBox="1"/>
          <p:nvPr/>
        </p:nvSpPr>
        <p:spPr>
          <a:xfrm>
            <a:off x="4147927" y="5082207"/>
            <a:ext cx="2994991" cy="1077218"/>
          </a:xfrm>
          <a:prstGeom prst="rect">
            <a:avLst/>
          </a:prstGeom>
          <a:noFill/>
        </p:spPr>
        <p:txBody>
          <a:bodyPr wrap="square" rtlCol="0">
            <a:spAutoFit/>
          </a:bodyPr>
          <a:lstStyle/>
          <a:p>
            <a:pPr algn="ctr"/>
            <a:r>
              <a:rPr lang="en-US" sz="3200" b="1" dirty="0"/>
              <a:t>People want their $$$</a:t>
            </a:r>
          </a:p>
        </p:txBody>
      </p:sp>
      <p:sp>
        <p:nvSpPr>
          <p:cNvPr id="5" name="TextBox 4">
            <a:extLst>
              <a:ext uri="{FF2B5EF4-FFF2-40B4-BE49-F238E27FC236}">
                <a16:creationId xmlns:a16="http://schemas.microsoft.com/office/drawing/2014/main" id="{652FC946-84D2-4211-A30F-48B2AB68BF2E}"/>
              </a:ext>
            </a:extLst>
          </p:cNvPr>
          <p:cNvSpPr txBox="1"/>
          <p:nvPr/>
        </p:nvSpPr>
        <p:spPr>
          <a:xfrm>
            <a:off x="4134677" y="470452"/>
            <a:ext cx="2994991" cy="1077218"/>
          </a:xfrm>
          <a:prstGeom prst="rect">
            <a:avLst/>
          </a:prstGeom>
          <a:noFill/>
        </p:spPr>
        <p:txBody>
          <a:bodyPr wrap="square" rtlCol="0">
            <a:spAutoFit/>
          </a:bodyPr>
          <a:lstStyle/>
          <a:p>
            <a:pPr algn="ctr"/>
            <a:r>
              <a:rPr lang="en-US" sz="3200" b="1" dirty="0"/>
              <a:t>Banks need loan $$$ repaid</a:t>
            </a:r>
          </a:p>
        </p:txBody>
      </p:sp>
      <p:sp>
        <p:nvSpPr>
          <p:cNvPr id="6" name="TextBox 5">
            <a:extLst>
              <a:ext uri="{FF2B5EF4-FFF2-40B4-BE49-F238E27FC236}">
                <a16:creationId xmlns:a16="http://schemas.microsoft.com/office/drawing/2014/main" id="{E9B4D52C-DAE5-42AB-B55F-64631BD15AF9}"/>
              </a:ext>
            </a:extLst>
          </p:cNvPr>
          <p:cNvSpPr txBox="1"/>
          <p:nvPr/>
        </p:nvSpPr>
        <p:spPr>
          <a:xfrm>
            <a:off x="7904920" y="2091730"/>
            <a:ext cx="2994991" cy="2062103"/>
          </a:xfrm>
          <a:prstGeom prst="rect">
            <a:avLst/>
          </a:prstGeom>
          <a:noFill/>
        </p:spPr>
        <p:txBody>
          <a:bodyPr wrap="square" rtlCol="0">
            <a:spAutoFit/>
          </a:bodyPr>
          <a:lstStyle/>
          <a:p>
            <a:pPr algn="ctr"/>
            <a:r>
              <a:rPr lang="en-US" sz="3200" b="1" dirty="0"/>
              <a:t>People can’t repay loans because they have no $$$</a:t>
            </a:r>
          </a:p>
        </p:txBody>
      </p:sp>
      <p:cxnSp>
        <p:nvCxnSpPr>
          <p:cNvPr id="7" name="Straight Arrow Connector 6">
            <a:extLst>
              <a:ext uri="{FF2B5EF4-FFF2-40B4-BE49-F238E27FC236}">
                <a16:creationId xmlns:a16="http://schemas.microsoft.com/office/drawing/2014/main" id="{1E3DCEC5-D345-4A65-83C6-B3D65AE0912E}"/>
              </a:ext>
            </a:extLst>
          </p:cNvPr>
          <p:cNvCxnSpPr/>
          <p:nvPr/>
        </p:nvCxnSpPr>
        <p:spPr>
          <a:xfrm flipV="1">
            <a:off x="2690191" y="1166191"/>
            <a:ext cx="1444486" cy="109993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A88B3C1-A55A-4BC5-9249-42D629E4A8FF}"/>
              </a:ext>
            </a:extLst>
          </p:cNvPr>
          <p:cNvCxnSpPr>
            <a:cxnSpLocks/>
          </p:cNvCxnSpPr>
          <p:nvPr/>
        </p:nvCxnSpPr>
        <p:spPr>
          <a:xfrm>
            <a:off x="7142918" y="786392"/>
            <a:ext cx="1643274" cy="130533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74E4516-21AE-4B56-BEDC-390FA48B9BCF}"/>
              </a:ext>
            </a:extLst>
          </p:cNvPr>
          <p:cNvCxnSpPr>
            <a:cxnSpLocks/>
          </p:cNvCxnSpPr>
          <p:nvPr/>
        </p:nvCxnSpPr>
        <p:spPr>
          <a:xfrm flipH="1">
            <a:off x="7030279" y="4348715"/>
            <a:ext cx="1504121" cy="146698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4CE2922-0F3B-4551-8795-89DF20FEF44B}"/>
              </a:ext>
            </a:extLst>
          </p:cNvPr>
          <p:cNvCxnSpPr>
            <a:cxnSpLocks/>
          </p:cNvCxnSpPr>
          <p:nvPr/>
        </p:nvCxnSpPr>
        <p:spPr>
          <a:xfrm flipH="1" flipV="1">
            <a:off x="2385391" y="4047816"/>
            <a:ext cx="1762536" cy="128423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280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779" y="141890"/>
            <a:ext cx="11547150" cy="7478970"/>
          </a:xfrm>
          <a:prstGeom prst="rect">
            <a:avLst/>
          </a:prstGeom>
          <a:noFill/>
        </p:spPr>
        <p:txBody>
          <a:bodyPr wrap="square" rtlCol="0">
            <a:spAutoFit/>
          </a:bodyPr>
          <a:lstStyle/>
          <a:p>
            <a:r>
              <a:rPr lang="en-US" sz="6000" b="1" dirty="0">
                <a:solidFill>
                  <a:srgbClr val="FF0000"/>
                </a:solidFill>
              </a:rPr>
              <a:t>Smoot-Hawley Tariff</a:t>
            </a:r>
          </a:p>
          <a:p>
            <a:r>
              <a:rPr lang="en-US" sz="5400" b="1" dirty="0"/>
              <a:t>*Very high tariffs (taxes on imports) *Buy only from US!= </a:t>
            </a:r>
            <a:r>
              <a:rPr lang="en-US" sz="5400" b="1" dirty="0">
                <a:sym typeface="Wingdings" panose="05000000000000000000" pitchFamily="2" charset="2"/>
              </a:rPr>
              <a:t> </a:t>
            </a:r>
            <a:r>
              <a:rPr lang="en-US" sz="5400" b="1" dirty="0"/>
              <a:t>International trade declined</a:t>
            </a:r>
          </a:p>
          <a:p>
            <a:endParaRPr lang="en-US" sz="3200" b="1" dirty="0"/>
          </a:p>
          <a:p>
            <a:r>
              <a:rPr lang="en-US" sz="3200" b="1" dirty="0"/>
              <a:t>*Legislation passed in 1930 under President Hoover that established very high tariffs (taxes on imports). Its objective was to reduce foreign imports and stimulate the domestic economy, but it only angered other countries and drastically weakened international trade.</a:t>
            </a:r>
          </a:p>
          <a:p>
            <a:endParaRPr lang="en-US" sz="6000" b="1" dirty="0"/>
          </a:p>
        </p:txBody>
      </p:sp>
    </p:spTree>
    <p:extLst>
      <p:ext uri="{BB962C8B-B14F-4D97-AF65-F5344CB8AC3E}">
        <p14:creationId xmlns:p14="http://schemas.microsoft.com/office/powerpoint/2010/main" val="3990576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 result for protective tariff">
            <a:extLst>
              <a:ext uri="{FF2B5EF4-FFF2-40B4-BE49-F238E27FC236}">
                <a16:creationId xmlns:a16="http://schemas.microsoft.com/office/drawing/2014/main" id="{C49FE157-9638-497D-AFFE-C255149A4B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887" y="248891"/>
            <a:ext cx="10031895" cy="6444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392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03F483EE-9482-4E16-AF4B-EBB785DD07DD}"/>
              </a:ext>
            </a:extLst>
          </p:cNvPr>
          <p:cNvSpPr txBox="1">
            <a:spLocks noChangeArrowheads="1"/>
          </p:cNvSpPr>
          <p:nvPr/>
        </p:nvSpPr>
        <p:spPr bwMode="auto">
          <a:xfrm>
            <a:off x="5922499" y="142778"/>
            <a:ext cx="6031010" cy="642683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a:t>
            </a:r>
            <a:r>
              <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bjects:</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t>
            </a:r>
            <a:r>
              <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eople:</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t>
            </a:r>
            <a:r>
              <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ime/Title: </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a:t>
            </a:r>
            <a:r>
              <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nferences: Because I see ___________________, I can infer…</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t>
            </a:r>
            <a:r>
              <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onclusion: The most important thing in this cartoon is _________________ because it sends the message that…</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4" name="Picture 3" descr="Image result for the great depression americas highest standard">
            <a:extLst>
              <a:ext uri="{FF2B5EF4-FFF2-40B4-BE49-F238E27FC236}">
                <a16:creationId xmlns:a16="http://schemas.microsoft.com/office/drawing/2014/main" id="{5C65555A-5974-46D0-B86E-CD6123D7476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9887" y="142778"/>
            <a:ext cx="5636731" cy="6426834"/>
          </a:xfrm>
          <a:prstGeom prst="rect">
            <a:avLst/>
          </a:prstGeom>
          <a:noFill/>
          <a:ln>
            <a:noFill/>
          </a:ln>
        </p:spPr>
      </p:pic>
    </p:spTree>
    <p:extLst>
      <p:ext uri="{BB962C8B-B14F-4D97-AF65-F5344CB8AC3E}">
        <p14:creationId xmlns:p14="http://schemas.microsoft.com/office/powerpoint/2010/main" val="920060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779" y="141890"/>
            <a:ext cx="11547150" cy="6309420"/>
          </a:xfrm>
          <a:prstGeom prst="rect">
            <a:avLst/>
          </a:prstGeom>
          <a:noFill/>
        </p:spPr>
        <p:txBody>
          <a:bodyPr wrap="square" rtlCol="0">
            <a:spAutoFit/>
          </a:bodyPr>
          <a:lstStyle/>
          <a:p>
            <a:r>
              <a:rPr lang="en-US" sz="6000" b="1" dirty="0">
                <a:solidFill>
                  <a:srgbClr val="FF0000"/>
                </a:solidFill>
              </a:rPr>
              <a:t>Federal Reserve </a:t>
            </a:r>
          </a:p>
          <a:p>
            <a:r>
              <a:rPr lang="en-US" sz="4400" b="1" dirty="0"/>
              <a:t>*Central bank of the U.S. was unorganized and lacked tools to help banks</a:t>
            </a:r>
          </a:p>
          <a:p>
            <a:endParaRPr lang="en-US" sz="4400" b="1" dirty="0"/>
          </a:p>
          <a:p>
            <a:r>
              <a:rPr lang="en-US" sz="4400" b="1" dirty="0"/>
              <a:t>*Raised interest rates too late </a:t>
            </a:r>
          </a:p>
          <a:p>
            <a:endParaRPr lang="en-US" sz="3600" b="1" dirty="0"/>
          </a:p>
          <a:p>
            <a:r>
              <a:rPr lang="en-US" sz="4400" b="1" dirty="0"/>
              <a:t>*Deflation- Federal Reserve did not want to print more money even though people were hiding cash (money in circulation shrunk my 1/3</a:t>
            </a:r>
            <a:r>
              <a:rPr lang="en-US" sz="4400" b="1" baseline="30000" dirty="0"/>
              <a:t>rd</a:t>
            </a:r>
            <a:r>
              <a:rPr lang="en-US" sz="4400" b="1" dirty="0"/>
              <a:t>)</a:t>
            </a:r>
          </a:p>
        </p:txBody>
      </p:sp>
    </p:spTree>
    <p:extLst>
      <p:ext uri="{BB962C8B-B14F-4D97-AF65-F5344CB8AC3E}">
        <p14:creationId xmlns:p14="http://schemas.microsoft.com/office/powerpoint/2010/main" val="2766908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mage result for Federal Reserve">
            <a:extLst>
              <a:ext uri="{FF2B5EF4-FFF2-40B4-BE49-F238E27FC236}">
                <a16:creationId xmlns:a16="http://schemas.microsoft.com/office/drawing/2014/main" id="{F54F2DC4-47C7-4A84-BA23-C2BB1DF3CC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7875"/>
            <a:ext cx="12192000" cy="5300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200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2182" y="0"/>
            <a:ext cx="11547150" cy="2215991"/>
          </a:xfrm>
          <a:prstGeom prst="rect">
            <a:avLst/>
          </a:prstGeom>
          <a:noFill/>
        </p:spPr>
        <p:txBody>
          <a:bodyPr wrap="square" rtlCol="0">
            <a:spAutoFit/>
          </a:bodyPr>
          <a:lstStyle/>
          <a:p>
            <a:pPr algn="ctr"/>
            <a:r>
              <a:rPr lang="en-US" sz="13800" b="1" dirty="0">
                <a:solidFill>
                  <a:srgbClr val="7030A0"/>
                </a:solidFill>
              </a:rPr>
              <a:t>EFFECTS</a:t>
            </a:r>
            <a:endParaRPr lang="en-US" sz="19900" b="1" dirty="0">
              <a:solidFill>
                <a:srgbClr val="7030A0"/>
              </a:solidFill>
            </a:endParaRPr>
          </a:p>
        </p:txBody>
      </p:sp>
      <p:pic>
        <p:nvPicPr>
          <p:cNvPr id="37890" name="Picture 2" descr="Related image">
            <a:extLst>
              <a:ext uri="{FF2B5EF4-FFF2-40B4-BE49-F238E27FC236}">
                <a16:creationId xmlns:a16="http://schemas.microsoft.com/office/drawing/2014/main" id="{B215C0D2-8AB0-45E1-8CD6-2B5E8D472F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4882" y="2398941"/>
            <a:ext cx="63817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185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778" y="141890"/>
            <a:ext cx="10857834" cy="5816977"/>
          </a:xfrm>
          <a:prstGeom prst="rect">
            <a:avLst/>
          </a:prstGeom>
          <a:noFill/>
        </p:spPr>
        <p:txBody>
          <a:bodyPr wrap="square" rtlCol="0">
            <a:spAutoFit/>
          </a:bodyPr>
          <a:lstStyle/>
          <a:p>
            <a:r>
              <a:rPr lang="en-US" sz="6000" b="1" dirty="0">
                <a:solidFill>
                  <a:srgbClr val="FF0000"/>
                </a:solidFill>
              </a:rPr>
              <a:t>Unemployment </a:t>
            </a:r>
          </a:p>
          <a:p>
            <a:r>
              <a:rPr lang="en-US" sz="4800" b="1" dirty="0"/>
              <a:t>*Unemployment rate rose above 25%</a:t>
            </a:r>
          </a:p>
          <a:p>
            <a:endParaRPr lang="en-US" sz="4400" b="1" dirty="0"/>
          </a:p>
          <a:p>
            <a:r>
              <a:rPr lang="en-US" sz="4400" b="1" dirty="0"/>
              <a:t>*Workers were laid off </a:t>
            </a:r>
            <a:r>
              <a:rPr lang="en-US" sz="4400" b="1" dirty="0" err="1"/>
              <a:t>en</a:t>
            </a:r>
            <a:r>
              <a:rPr lang="en-US" sz="4400" b="1" dirty="0"/>
              <a:t> masse. As people lost their jobs, they were unable to keep up with paying for items they had bought through installment plans; repossessions and evictions were commonplace</a:t>
            </a:r>
          </a:p>
        </p:txBody>
      </p:sp>
    </p:spTree>
    <p:extLst>
      <p:ext uri="{BB962C8B-B14F-4D97-AF65-F5344CB8AC3E}">
        <p14:creationId xmlns:p14="http://schemas.microsoft.com/office/powerpoint/2010/main" val="4362079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the great depression">
            <a:extLst>
              <a:ext uri="{FF2B5EF4-FFF2-40B4-BE49-F238E27FC236}">
                <a16:creationId xmlns:a16="http://schemas.microsoft.com/office/drawing/2014/main" id="{D221EF36-E55F-4EA4-81F9-565530BEBD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6033" y="149085"/>
            <a:ext cx="8706679" cy="6530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8812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778" y="141890"/>
            <a:ext cx="11666484" cy="5447645"/>
          </a:xfrm>
          <a:prstGeom prst="rect">
            <a:avLst/>
          </a:prstGeom>
          <a:noFill/>
        </p:spPr>
        <p:txBody>
          <a:bodyPr wrap="square" rtlCol="0">
            <a:spAutoFit/>
          </a:bodyPr>
          <a:lstStyle/>
          <a:p>
            <a:r>
              <a:rPr lang="en-US" sz="6000" b="1" dirty="0">
                <a:solidFill>
                  <a:srgbClr val="FF0000"/>
                </a:solidFill>
              </a:rPr>
              <a:t>Breadlines</a:t>
            </a:r>
          </a:p>
          <a:p>
            <a:r>
              <a:rPr lang="en-US" sz="7200" b="1" dirty="0"/>
              <a:t>*A line of people waiting to receive free food from gov.</a:t>
            </a:r>
          </a:p>
          <a:p>
            <a:endParaRPr lang="en-US" sz="7200" b="1" dirty="0"/>
          </a:p>
          <a:p>
            <a:r>
              <a:rPr lang="en-US" sz="7200" b="1" dirty="0"/>
              <a:t>*POVERTY</a:t>
            </a:r>
          </a:p>
        </p:txBody>
      </p:sp>
    </p:spTree>
    <p:extLst>
      <p:ext uri="{BB962C8B-B14F-4D97-AF65-F5344CB8AC3E}">
        <p14:creationId xmlns:p14="http://schemas.microsoft.com/office/powerpoint/2010/main" val="8187628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age result for breadline">
            <a:extLst>
              <a:ext uri="{FF2B5EF4-FFF2-40B4-BE49-F238E27FC236}">
                <a16:creationId xmlns:a16="http://schemas.microsoft.com/office/drawing/2014/main" id="{4153216B-2B3F-40E7-AEED-A2E4DE1945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2900"/>
            <a:ext cx="12192000" cy="6330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0593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778" y="141890"/>
            <a:ext cx="10857834" cy="7201972"/>
          </a:xfrm>
          <a:prstGeom prst="rect">
            <a:avLst/>
          </a:prstGeom>
          <a:noFill/>
        </p:spPr>
        <p:txBody>
          <a:bodyPr wrap="square" rtlCol="0">
            <a:spAutoFit/>
          </a:bodyPr>
          <a:lstStyle/>
          <a:p>
            <a:r>
              <a:rPr lang="en-US" sz="6000" b="1" dirty="0">
                <a:solidFill>
                  <a:srgbClr val="FF0000"/>
                </a:solidFill>
              </a:rPr>
              <a:t>Hooverville (Shanty Town)</a:t>
            </a:r>
          </a:p>
          <a:p>
            <a:r>
              <a:rPr lang="en-US" sz="6600" b="1" dirty="0"/>
              <a:t>*Slum shelters form outside of cities</a:t>
            </a:r>
          </a:p>
          <a:p>
            <a:endParaRPr lang="en-US" sz="4000" b="1" dirty="0"/>
          </a:p>
          <a:p>
            <a:r>
              <a:rPr lang="en-US" sz="4000" b="1" dirty="0"/>
              <a:t>*Unplanned slum development on the outskirts of cities, dominated by crude dwellings and shelters made mostly of scrap wood, iron, and even pieces of cardboard.</a:t>
            </a:r>
          </a:p>
          <a:p>
            <a:endParaRPr lang="en-US" sz="6600" b="1" dirty="0"/>
          </a:p>
        </p:txBody>
      </p:sp>
    </p:spTree>
    <p:extLst>
      <p:ext uri="{BB962C8B-B14F-4D97-AF65-F5344CB8AC3E}">
        <p14:creationId xmlns:p14="http://schemas.microsoft.com/office/powerpoint/2010/main" val="27711751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Image result for herbert hoover president">
            <a:extLst>
              <a:ext uri="{FF2B5EF4-FFF2-40B4-BE49-F238E27FC236}">
                <a16:creationId xmlns:a16="http://schemas.microsoft.com/office/drawing/2014/main" id="{046254FB-1434-4FA0-ABD4-59B2572D87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618" y="308942"/>
            <a:ext cx="11092070" cy="6267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5480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mage result for hoovervilles">
            <a:extLst>
              <a:ext uri="{FF2B5EF4-FFF2-40B4-BE49-F238E27FC236}">
                <a16:creationId xmlns:a16="http://schemas.microsoft.com/office/drawing/2014/main" id="{4AF1D06C-BD6F-4572-835C-DF8B7BB3A3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0"/>
            <a:ext cx="8655326" cy="6753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966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779" y="0"/>
            <a:ext cx="10830910" cy="3046988"/>
          </a:xfrm>
          <a:prstGeom prst="rect">
            <a:avLst/>
          </a:prstGeom>
          <a:noFill/>
        </p:spPr>
        <p:txBody>
          <a:bodyPr wrap="square" rtlCol="0">
            <a:spAutoFit/>
          </a:bodyPr>
          <a:lstStyle/>
          <a:p>
            <a:r>
              <a:rPr lang="en-US" sz="6000" b="1" dirty="0">
                <a:solidFill>
                  <a:srgbClr val="FF0000"/>
                </a:solidFill>
              </a:rPr>
              <a:t>The Great Depression</a:t>
            </a:r>
          </a:p>
          <a:p>
            <a:r>
              <a:rPr lang="en-US" sz="6600" b="1" dirty="0"/>
              <a:t>*Widespread unemployment and poverty in the 1930’s</a:t>
            </a:r>
            <a:endParaRPr lang="en-US" sz="4000" b="1" dirty="0"/>
          </a:p>
        </p:txBody>
      </p:sp>
      <p:pic>
        <p:nvPicPr>
          <p:cNvPr id="33794" name="Picture 2" descr="Image result for the great depression">
            <a:extLst>
              <a:ext uri="{FF2B5EF4-FFF2-40B4-BE49-F238E27FC236}">
                <a16:creationId xmlns:a16="http://schemas.microsoft.com/office/drawing/2014/main" id="{4D227E71-E04D-4B30-B302-7BB2C01309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558" y="3364085"/>
            <a:ext cx="4076286" cy="3079164"/>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Image result for the great depression">
            <a:extLst>
              <a:ext uri="{FF2B5EF4-FFF2-40B4-BE49-F238E27FC236}">
                <a16:creationId xmlns:a16="http://schemas.microsoft.com/office/drawing/2014/main" id="{374D76E4-CBF4-4FC8-AF2B-E278361F43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6244" y="3112691"/>
            <a:ext cx="4035218" cy="3330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0753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Image result for hoovervilles">
            <a:extLst>
              <a:ext uri="{FF2B5EF4-FFF2-40B4-BE49-F238E27FC236}">
                <a16:creationId xmlns:a16="http://schemas.microsoft.com/office/drawing/2014/main" id="{F7AB8D50-C8B9-4FAB-BB41-738997E022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8164" y="0"/>
            <a:ext cx="9001539" cy="6751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0261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Related image">
            <a:extLst>
              <a:ext uri="{FF2B5EF4-FFF2-40B4-BE49-F238E27FC236}">
                <a16:creationId xmlns:a16="http://schemas.microsoft.com/office/drawing/2014/main" id="{D8ECD41E-1DD3-4C9A-BAEE-DA3E327014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618" y="0"/>
            <a:ext cx="7671974" cy="6692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3689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Related image">
            <a:extLst>
              <a:ext uri="{FF2B5EF4-FFF2-40B4-BE49-F238E27FC236}">
                <a16:creationId xmlns:a16="http://schemas.microsoft.com/office/drawing/2014/main" id="{A0AEF5D9-8737-4D86-8516-62B3754EA1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4148" y="286164"/>
            <a:ext cx="7709452" cy="6283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8826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5981" y="141890"/>
            <a:ext cx="10857834" cy="5632311"/>
          </a:xfrm>
          <a:prstGeom prst="rect">
            <a:avLst/>
          </a:prstGeom>
          <a:noFill/>
        </p:spPr>
        <p:txBody>
          <a:bodyPr wrap="square" rtlCol="0">
            <a:spAutoFit/>
          </a:bodyPr>
          <a:lstStyle/>
          <a:p>
            <a:r>
              <a:rPr lang="en-US" sz="6000" b="1" dirty="0">
                <a:solidFill>
                  <a:srgbClr val="FF0000"/>
                </a:solidFill>
              </a:rPr>
              <a:t>The Dust Bowl</a:t>
            </a:r>
          </a:p>
          <a:p>
            <a:r>
              <a:rPr lang="en-US" sz="6000" b="1" dirty="0"/>
              <a:t>*Poor farming techniques + drought= farmers suffer in Great Plains</a:t>
            </a:r>
          </a:p>
          <a:p>
            <a:endParaRPr lang="en-US" sz="6000" b="1" dirty="0"/>
          </a:p>
          <a:p>
            <a:endParaRPr lang="en-US" sz="6000" b="1" dirty="0"/>
          </a:p>
        </p:txBody>
      </p:sp>
      <p:pic>
        <p:nvPicPr>
          <p:cNvPr id="30722" name="Picture 2" descr="Image result for the dust bowl">
            <a:extLst>
              <a:ext uri="{FF2B5EF4-FFF2-40B4-BE49-F238E27FC236}">
                <a16:creationId xmlns:a16="http://schemas.microsoft.com/office/drawing/2014/main" id="{D6DE103E-480C-4977-84BB-4102069391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0547" y="3391728"/>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Image result for great plains on map">
            <a:extLst>
              <a:ext uri="{FF2B5EF4-FFF2-40B4-BE49-F238E27FC236}">
                <a16:creationId xmlns:a16="http://schemas.microsoft.com/office/drawing/2014/main" id="{F53E268D-4E60-4BBC-AD6C-0893BA9CC8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8881" y="3746638"/>
            <a:ext cx="4049498" cy="2502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302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Image result for the dust bowl">
            <a:extLst>
              <a:ext uri="{FF2B5EF4-FFF2-40B4-BE49-F238E27FC236}">
                <a16:creationId xmlns:a16="http://schemas.microsoft.com/office/drawing/2014/main" id="{85826CFB-EAA0-40E5-A546-BD390AA1FE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633" y="168758"/>
            <a:ext cx="10774017" cy="6558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8618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lated image">
            <a:extLst>
              <a:ext uri="{FF2B5EF4-FFF2-40B4-BE49-F238E27FC236}">
                <a16:creationId xmlns:a16="http://schemas.microsoft.com/office/drawing/2014/main" id="{4B5A4A1D-9C1D-43FF-B5B2-565B855A88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7088" y="0"/>
            <a:ext cx="5457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4942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Image result for the dust bowl">
            <a:extLst>
              <a:ext uri="{FF2B5EF4-FFF2-40B4-BE49-F238E27FC236}">
                <a16:creationId xmlns:a16="http://schemas.microsoft.com/office/drawing/2014/main" id="{28396FB0-6D8F-4F65-876D-3AB4CA4C258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1288" y="0"/>
            <a:ext cx="93694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1661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5981" y="141890"/>
            <a:ext cx="10857834" cy="7478970"/>
          </a:xfrm>
          <a:prstGeom prst="rect">
            <a:avLst/>
          </a:prstGeom>
          <a:noFill/>
        </p:spPr>
        <p:txBody>
          <a:bodyPr wrap="square" rtlCol="0">
            <a:spAutoFit/>
          </a:bodyPr>
          <a:lstStyle/>
          <a:p>
            <a:r>
              <a:rPr lang="en-US" sz="6000" b="1" dirty="0">
                <a:solidFill>
                  <a:srgbClr val="FF0000"/>
                </a:solidFill>
              </a:rPr>
              <a:t>Franklin D. Roosevelt (FDR)</a:t>
            </a:r>
          </a:p>
          <a:p>
            <a:r>
              <a:rPr lang="en-US" sz="6000" b="1" dirty="0"/>
              <a:t>*Elected President in 1933</a:t>
            </a:r>
          </a:p>
          <a:p>
            <a:r>
              <a:rPr lang="en-US" sz="6000" b="1" dirty="0"/>
              <a:t> </a:t>
            </a:r>
          </a:p>
          <a:p>
            <a:r>
              <a:rPr lang="en-US" sz="6000" b="1" dirty="0"/>
              <a:t>*New Deal programs created to save U.S. economy </a:t>
            </a:r>
          </a:p>
          <a:p>
            <a:endParaRPr lang="en-US" sz="6000" b="1" dirty="0"/>
          </a:p>
          <a:p>
            <a:r>
              <a:rPr lang="en-US" sz="6000" b="1" dirty="0"/>
              <a:t>*3 R’s (Relief, Recovery, Reform)</a:t>
            </a:r>
          </a:p>
          <a:p>
            <a:endParaRPr lang="en-US" sz="6000" b="1" dirty="0"/>
          </a:p>
        </p:txBody>
      </p:sp>
    </p:spTree>
    <p:extLst>
      <p:ext uri="{BB962C8B-B14F-4D97-AF65-F5344CB8AC3E}">
        <p14:creationId xmlns:p14="http://schemas.microsoft.com/office/powerpoint/2010/main" val="39408298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Image result for fdr">
            <a:extLst>
              <a:ext uri="{FF2B5EF4-FFF2-40B4-BE49-F238E27FC236}">
                <a16:creationId xmlns:a16="http://schemas.microsoft.com/office/drawing/2014/main" id="{78D7AC58-DA25-48B3-94F4-66F9A47B41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834" y="202923"/>
            <a:ext cx="11237843" cy="6349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5779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mage result for fdr">
            <a:extLst>
              <a:ext uri="{FF2B5EF4-FFF2-40B4-BE49-F238E27FC236}">
                <a16:creationId xmlns:a16="http://schemas.microsoft.com/office/drawing/2014/main" id="{C59FFF0D-5495-4228-8EFA-32B2542E61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2963" y="0"/>
            <a:ext cx="54244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966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reat depression graph">
            <a:extLst>
              <a:ext uri="{FF2B5EF4-FFF2-40B4-BE49-F238E27FC236}">
                <a16:creationId xmlns:a16="http://schemas.microsoft.com/office/drawing/2014/main" id="{863A7BBB-9719-4946-BD5E-FB954011D1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7719" y="331305"/>
            <a:ext cx="9629306" cy="6405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259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the great depression">
            <a:extLst>
              <a:ext uri="{FF2B5EF4-FFF2-40B4-BE49-F238E27FC236}">
                <a16:creationId xmlns:a16="http://schemas.microsoft.com/office/drawing/2014/main" id="{B6197758-EE29-47B3-90A3-CDFC69776F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8033" y="120165"/>
            <a:ext cx="8054838" cy="6631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973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94387" y="241785"/>
            <a:ext cx="7521752" cy="2215991"/>
          </a:xfrm>
          <a:prstGeom prst="rect">
            <a:avLst/>
          </a:prstGeom>
          <a:noFill/>
        </p:spPr>
        <p:txBody>
          <a:bodyPr wrap="square" rtlCol="0">
            <a:spAutoFit/>
          </a:bodyPr>
          <a:lstStyle/>
          <a:p>
            <a:pPr algn="ctr"/>
            <a:r>
              <a:rPr lang="en-US" sz="13800" b="1" dirty="0">
                <a:solidFill>
                  <a:srgbClr val="7030A0"/>
                </a:solidFill>
              </a:rPr>
              <a:t>CAUSES</a:t>
            </a:r>
            <a:endParaRPr lang="en-US" sz="19900" b="1" dirty="0">
              <a:solidFill>
                <a:srgbClr val="7030A0"/>
              </a:solidFill>
            </a:endParaRPr>
          </a:p>
        </p:txBody>
      </p:sp>
      <p:pic>
        <p:nvPicPr>
          <p:cNvPr id="36866" name="Picture 2" descr="Image result for causes">
            <a:extLst>
              <a:ext uri="{FF2B5EF4-FFF2-40B4-BE49-F238E27FC236}">
                <a16:creationId xmlns:a16="http://schemas.microsoft.com/office/drawing/2014/main" id="{DB36F863-F616-491D-A1E6-D651B4016D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412" y="1128343"/>
            <a:ext cx="4271843" cy="4839854"/>
          </a:xfrm>
          <a:prstGeom prst="rect">
            <a:avLst/>
          </a:prstGeom>
          <a:noFill/>
          <a:extLst>
            <a:ext uri="{909E8E84-426E-40DD-AFC4-6F175D3DCCD1}">
              <a14:hiddenFill xmlns:a14="http://schemas.microsoft.com/office/drawing/2010/main">
                <a:solidFill>
                  <a:srgbClr val="FFFFFF"/>
                </a:solidFill>
              </a14:hiddenFill>
            </a:ext>
          </a:extLst>
        </p:spPr>
      </p:pic>
      <p:pic>
        <p:nvPicPr>
          <p:cNvPr id="36868" name="Picture 4" descr="Image result for cause and effect">
            <a:extLst>
              <a:ext uri="{FF2B5EF4-FFF2-40B4-BE49-F238E27FC236}">
                <a16:creationId xmlns:a16="http://schemas.microsoft.com/office/drawing/2014/main" id="{22753AE8-F561-4BBC-8620-D730D233A7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0426" y="2438852"/>
            <a:ext cx="6291608"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207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779" y="141890"/>
            <a:ext cx="11547150" cy="3231654"/>
          </a:xfrm>
          <a:prstGeom prst="rect">
            <a:avLst/>
          </a:prstGeom>
          <a:noFill/>
        </p:spPr>
        <p:txBody>
          <a:bodyPr wrap="square" rtlCol="0">
            <a:spAutoFit/>
          </a:bodyPr>
          <a:lstStyle/>
          <a:p>
            <a:r>
              <a:rPr lang="en-US" sz="6000" b="1" dirty="0">
                <a:solidFill>
                  <a:srgbClr val="FF0000"/>
                </a:solidFill>
              </a:rPr>
              <a:t>Laissez-Faire Attitudes</a:t>
            </a:r>
          </a:p>
          <a:p>
            <a:r>
              <a:rPr lang="en-US" sz="7200" b="1" dirty="0"/>
              <a:t>*Gov. went back to “hands off” business after WWI</a:t>
            </a:r>
          </a:p>
        </p:txBody>
      </p:sp>
      <p:pic>
        <p:nvPicPr>
          <p:cNvPr id="7170" name="Picture 2" descr="Related image">
            <a:extLst>
              <a:ext uri="{FF2B5EF4-FFF2-40B4-BE49-F238E27FC236}">
                <a16:creationId xmlns:a16="http://schemas.microsoft.com/office/drawing/2014/main" id="{6B1988C7-B88F-4C7A-AB5D-41CCBCE688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8868" y="3373544"/>
            <a:ext cx="3089828" cy="3074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32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lated image">
            <a:extLst>
              <a:ext uri="{FF2B5EF4-FFF2-40B4-BE49-F238E27FC236}">
                <a16:creationId xmlns:a16="http://schemas.microsoft.com/office/drawing/2014/main" id="{1B4D08A7-7705-4C23-B5FE-89D2C0597B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25" y="109538"/>
            <a:ext cx="5238750" cy="663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753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1098</TotalTime>
  <Words>529</Words>
  <Application>Microsoft Office PowerPoint</Application>
  <PresentationFormat>Widescreen</PresentationFormat>
  <Paragraphs>99</Paragraphs>
  <Slides>49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Adcox, Brittany B</dc:creator>
  <cp:lastModifiedBy>Adcox, Brittany B</cp:lastModifiedBy>
  <cp:revision>63</cp:revision>
  <dcterms:created xsi:type="dcterms:W3CDTF">2017-06-22T16:59:52Z</dcterms:created>
  <dcterms:modified xsi:type="dcterms:W3CDTF">2017-10-22T13:54:01Z</dcterms:modified>
</cp:coreProperties>
</file>