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333" r:id="rId5"/>
    <p:sldId id="262" r:id="rId6"/>
    <p:sldId id="335" r:id="rId7"/>
    <p:sldId id="303" r:id="rId8"/>
    <p:sldId id="334" r:id="rId9"/>
    <p:sldId id="304" r:id="rId10"/>
    <p:sldId id="305" r:id="rId11"/>
    <p:sldId id="321" r:id="rId12"/>
    <p:sldId id="324" r:id="rId13"/>
    <p:sldId id="325" r:id="rId14"/>
    <p:sldId id="329" r:id="rId15"/>
    <p:sldId id="307" r:id="rId16"/>
    <p:sldId id="326" r:id="rId17"/>
    <p:sldId id="330" r:id="rId18"/>
    <p:sldId id="331" r:id="rId19"/>
    <p:sldId id="306" r:id="rId20"/>
    <p:sldId id="310" r:id="rId21"/>
    <p:sldId id="328" r:id="rId22"/>
    <p:sldId id="309" r:id="rId23"/>
    <p:sldId id="322" r:id="rId24"/>
    <p:sldId id="308" r:id="rId25"/>
    <p:sldId id="323" r:id="rId26"/>
    <p:sldId id="327" r:id="rId27"/>
    <p:sldId id="33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0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7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4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4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9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6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8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9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0804-989C-469D-97C4-A8F631BDCE9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15E5-B86E-4547-9FE9-765ADDA2D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429" y="0"/>
            <a:ext cx="112027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World War I</a:t>
            </a:r>
          </a:p>
          <a:p>
            <a:pPr algn="ctr"/>
            <a:r>
              <a:rPr lang="en-US" sz="4800" i="1" dirty="0"/>
              <a:t>Causes</a:t>
            </a:r>
            <a:endParaRPr lang="en-US" sz="4800" dirty="0"/>
          </a:p>
          <a:p>
            <a:pPr algn="ctr"/>
            <a:endParaRPr lang="en-US" sz="6000" b="1" dirty="0"/>
          </a:p>
        </p:txBody>
      </p:sp>
      <p:pic>
        <p:nvPicPr>
          <p:cNvPr id="14338" name="Picture 2" descr="Image result for wwi">
            <a:extLst>
              <a:ext uri="{FF2B5EF4-FFF2-40B4-BE49-F238E27FC236}">
                <a16:creationId xmlns:a16="http://schemas.microsoft.com/office/drawing/2014/main" id="{D0D270A6-CA0A-4E24-8FFE-13436342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8" y="2025539"/>
            <a:ext cx="11952068" cy="46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5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81" y="141890"/>
            <a:ext cx="1085783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Assassination of Archduke Franz Ferdinand </a:t>
            </a:r>
          </a:p>
          <a:p>
            <a:r>
              <a:rPr lang="en-US" sz="5400" b="1" dirty="0"/>
              <a:t>*Serbian nationalist shot heir presumptive to the Austro-Hungarian throne in 1914</a:t>
            </a:r>
          </a:p>
          <a:p>
            <a:endParaRPr lang="en-US" sz="5400" b="1" dirty="0"/>
          </a:p>
          <a:p>
            <a:r>
              <a:rPr lang="en-US" sz="5400" b="1" dirty="0"/>
              <a:t>*Triggered actions leading to WWI</a:t>
            </a:r>
          </a:p>
        </p:txBody>
      </p:sp>
    </p:spTree>
    <p:extLst>
      <p:ext uri="{BB962C8B-B14F-4D97-AF65-F5344CB8AC3E}">
        <p14:creationId xmlns:p14="http://schemas.microsoft.com/office/powerpoint/2010/main" val="39433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>
            <a:extLst>
              <a:ext uri="{FF2B5EF4-FFF2-40B4-BE49-F238E27FC236}">
                <a16:creationId xmlns:a16="http://schemas.microsoft.com/office/drawing/2014/main" id="{4661623D-B065-4E2F-A8B8-3B1A67CF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244"/>
            <a:ext cx="9616966" cy="64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6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79C7F01-A638-464A-B54B-5BE0B7A5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8" y="0"/>
            <a:ext cx="11313073" cy="66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3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80" y="141890"/>
            <a:ext cx="11119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How do you think industrialization effected combat during World War I? </a:t>
            </a:r>
          </a:p>
        </p:txBody>
      </p:sp>
      <p:pic>
        <p:nvPicPr>
          <p:cNvPr id="2050" name="Picture 2" descr="Image result for industrialization">
            <a:extLst>
              <a:ext uri="{FF2B5EF4-FFF2-40B4-BE49-F238E27FC236}">
                <a16:creationId xmlns:a16="http://schemas.microsoft.com/office/drawing/2014/main" id="{542D4926-60A5-49A7-B380-3C179CE54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550"/>
            <a:ext cx="12192000" cy="50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2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rench warfare">
            <a:extLst>
              <a:ext uri="{FF2B5EF4-FFF2-40B4-BE49-F238E27FC236}">
                <a16:creationId xmlns:a16="http://schemas.microsoft.com/office/drawing/2014/main" id="{0E7530A6-6E13-427F-93A7-19B0F509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51"/>
            <a:ext cx="12192000" cy="63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9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141890"/>
            <a:ext cx="10857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Trench Warfare</a:t>
            </a:r>
          </a:p>
          <a:p>
            <a:r>
              <a:rPr lang="en-US" sz="6000" b="1" dirty="0"/>
              <a:t>*Fighting where two sides fight each other from opposing trenches (long narrow ditches)</a:t>
            </a:r>
          </a:p>
        </p:txBody>
      </p:sp>
    </p:spTree>
    <p:extLst>
      <p:ext uri="{BB962C8B-B14F-4D97-AF65-F5344CB8AC3E}">
        <p14:creationId xmlns:p14="http://schemas.microsoft.com/office/powerpoint/2010/main" val="217040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rench warfare">
            <a:extLst>
              <a:ext uri="{FF2B5EF4-FFF2-40B4-BE49-F238E27FC236}">
                <a16:creationId xmlns:a16="http://schemas.microsoft.com/office/drawing/2014/main" id="{C6EE95B6-9365-4B94-866B-138510E4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0"/>
            <a:ext cx="8982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3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nch warfare">
            <a:extLst>
              <a:ext uri="{FF2B5EF4-FFF2-40B4-BE49-F238E27FC236}">
                <a16:creationId xmlns:a16="http://schemas.microsoft.com/office/drawing/2014/main" id="{175D6841-BD71-4A60-8CA2-CAC021943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0"/>
            <a:ext cx="11366938" cy="65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0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rench foot">
            <a:extLst>
              <a:ext uri="{FF2B5EF4-FFF2-40B4-BE49-F238E27FC236}">
                <a16:creationId xmlns:a16="http://schemas.microsoft.com/office/drawing/2014/main" id="{A24EDB75-9D07-46C5-983D-3374A0FE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18" y="0"/>
            <a:ext cx="8523233" cy="684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0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141890"/>
            <a:ext cx="108578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Chemical Weapons (Gasses)</a:t>
            </a:r>
          </a:p>
          <a:p>
            <a:r>
              <a:rPr lang="en-US" sz="6000" b="1" dirty="0"/>
              <a:t>*Mustard Gas- </a:t>
            </a:r>
            <a:r>
              <a:rPr lang="en-US" sz="5400" dirty="0"/>
              <a:t>Toxic war gas with sulfide based compounds that raises blisters and attacks the eyes and lungs</a:t>
            </a:r>
            <a:endParaRPr lang="en-US" sz="5000" b="1" dirty="0"/>
          </a:p>
        </p:txBody>
      </p:sp>
      <p:pic>
        <p:nvPicPr>
          <p:cNvPr id="5122" name="Picture 2" descr="Image result for wwi mustard gas">
            <a:extLst>
              <a:ext uri="{FF2B5EF4-FFF2-40B4-BE49-F238E27FC236}">
                <a16:creationId xmlns:a16="http://schemas.microsoft.com/office/drawing/2014/main" id="{7AC46DDC-E21B-470A-A8C9-EA0F016F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75" y="3585221"/>
            <a:ext cx="3833977" cy="2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wwi mustard gas canister">
            <a:extLst>
              <a:ext uri="{FF2B5EF4-FFF2-40B4-BE49-F238E27FC236}">
                <a16:creationId xmlns:a16="http://schemas.microsoft.com/office/drawing/2014/main" id="{BF16CE52-D773-48CF-961F-A1FDCBE0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69184" y="2566371"/>
            <a:ext cx="2687053" cy="49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7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3F483EE-9482-4E16-AF4B-EBB785DD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499" y="142778"/>
            <a:ext cx="6031010" cy="6426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bjects: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eople: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ime/Title: 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nferences: Because I see ___________________, I can infer…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onclusion: The most important thing in this cartoon is _________________ because it sends the message that…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054EF-53B2-4950-8C1B-0DDA54A861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0" y="142778"/>
            <a:ext cx="5675999" cy="6426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06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wi mustard gas">
            <a:extLst>
              <a:ext uri="{FF2B5EF4-FFF2-40B4-BE49-F238E27FC236}">
                <a16:creationId xmlns:a16="http://schemas.microsoft.com/office/drawing/2014/main" id="{2F3D5E30-13EA-45FF-AEDF-C8863F4D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29"/>
            <a:ext cx="12192000" cy="54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3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wi chemical weapons">
            <a:extLst>
              <a:ext uri="{FF2B5EF4-FFF2-40B4-BE49-F238E27FC236}">
                <a16:creationId xmlns:a16="http://schemas.microsoft.com/office/drawing/2014/main" id="{2633EB32-7A53-4EB6-9318-C692E95B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4" y="141054"/>
            <a:ext cx="8749862" cy="671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0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141890"/>
            <a:ext cx="108578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“No Man’s Land”</a:t>
            </a:r>
          </a:p>
          <a:p>
            <a:r>
              <a:rPr lang="en-US" sz="6000" b="1" dirty="0"/>
              <a:t>*The area of land between two enemy trench systems, which neither side wished to cross or seize due to fear of being attacked by the enemy</a:t>
            </a:r>
            <a:endParaRPr lang="en-US" sz="19900" b="1" dirty="0"/>
          </a:p>
        </p:txBody>
      </p:sp>
    </p:spTree>
    <p:extLst>
      <p:ext uri="{BB962C8B-B14F-4D97-AF65-F5344CB8AC3E}">
        <p14:creationId xmlns:p14="http://schemas.microsoft.com/office/powerpoint/2010/main" val="138196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38A6C125-CB66-4163-9929-ACF17BA9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4" y="0"/>
            <a:ext cx="9790386" cy="67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4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05" y="204952"/>
            <a:ext cx="108578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Stalemate </a:t>
            </a:r>
          </a:p>
          <a:p>
            <a:r>
              <a:rPr lang="en-US" sz="6600" b="1" dirty="0"/>
              <a:t>*Deadlock on the Western Front during the first World war</a:t>
            </a:r>
          </a:p>
        </p:txBody>
      </p:sp>
      <p:pic>
        <p:nvPicPr>
          <p:cNvPr id="11266" name="Picture 2" descr="Image result for stalemate">
            <a:extLst>
              <a:ext uri="{FF2B5EF4-FFF2-40B4-BE49-F238E27FC236}">
                <a16:creationId xmlns:a16="http://schemas.microsoft.com/office/drawing/2014/main" id="{8AF3F10E-0435-412A-BB1F-DA9ACA73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0" y="3950696"/>
            <a:ext cx="4946431" cy="25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0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3" y="220718"/>
            <a:ext cx="1085783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Neutrality  </a:t>
            </a:r>
          </a:p>
          <a:p>
            <a:r>
              <a:rPr lang="en-US" sz="6000" b="1" dirty="0"/>
              <a:t>*Not taking sides, especially in a war or dispute</a:t>
            </a:r>
          </a:p>
          <a:p>
            <a:endParaRPr lang="en-US" sz="6000" b="1" dirty="0"/>
          </a:p>
          <a:p>
            <a:r>
              <a:rPr lang="en-US" sz="6000" b="1" dirty="0"/>
              <a:t>*“Don’t know, Don’t care”</a:t>
            </a:r>
          </a:p>
          <a:p>
            <a:endParaRPr lang="en-US" sz="8000" b="1" dirty="0"/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94ACEAF4-9CB1-4197-A5D2-17DCAB09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14" y="4730969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6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BE24ACBB-56D1-46A5-94E2-D1C1419FD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41" y="0"/>
            <a:ext cx="6666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99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49" y="268014"/>
            <a:ext cx="111197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WWI: </a:t>
            </a:r>
            <a:r>
              <a:rPr lang="en-US" sz="7200" b="1" dirty="0">
                <a:solidFill>
                  <a:srgbClr val="7030A0"/>
                </a:solidFill>
              </a:rPr>
              <a:t>1914- 1918</a:t>
            </a:r>
          </a:p>
          <a:p>
            <a:endParaRPr lang="en-US" sz="7200" b="1" dirty="0"/>
          </a:p>
          <a:p>
            <a:r>
              <a:rPr lang="en-US" sz="7200" b="1" dirty="0"/>
              <a:t>U.S. Entry: </a:t>
            </a:r>
            <a:r>
              <a:rPr lang="en-US" sz="7200" b="1" dirty="0">
                <a:solidFill>
                  <a:srgbClr val="7030A0"/>
                </a:solidFill>
              </a:rPr>
              <a:t>1917</a:t>
            </a:r>
          </a:p>
          <a:p>
            <a:endParaRPr lang="en-US" sz="7200" b="1" dirty="0"/>
          </a:p>
          <a:p>
            <a:r>
              <a:rPr lang="en-US" sz="7200" b="1" dirty="0"/>
              <a:t>U.S. Alliance: </a:t>
            </a:r>
            <a:r>
              <a:rPr lang="en-US" sz="7200" b="1" dirty="0">
                <a:solidFill>
                  <a:srgbClr val="7030A0"/>
                </a:solidFill>
              </a:rPr>
              <a:t>Allied Powers </a:t>
            </a:r>
          </a:p>
        </p:txBody>
      </p:sp>
    </p:spTree>
    <p:extLst>
      <p:ext uri="{BB962C8B-B14F-4D97-AF65-F5344CB8AC3E}">
        <p14:creationId xmlns:p14="http://schemas.microsoft.com/office/powerpoint/2010/main" val="307232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0"/>
            <a:ext cx="108309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Militarism </a:t>
            </a:r>
          </a:p>
          <a:p>
            <a:r>
              <a:rPr lang="en-US" sz="6000" b="1" dirty="0"/>
              <a:t>*A rise in military sending and influence of government policies</a:t>
            </a:r>
          </a:p>
          <a:p>
            <a:endParaRPr lang="en-US" sz="6000" b="1" dirty="0"/>
          </a:p>
          <a:p>
            <a:r>
              <a:rPr lang="en-US" sz="6000" b="1" dirty="0"/>
              <a:t>*Preference for force as a solution to problems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2107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militarism">
            <a:extLst>
              <a:ext uri="{FF2B5EF4-FFF2-40B4-BE49-F238E27FC236}">
                <a16:creationId xmlns:a16="http://schemas.microsoft.com/office/drawing/2014/main" id="{517B8329-A075-42AF-B04D-8FFA485D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6" y="205444"/>
            <a:ext cx="9984827" cy="63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7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141890"/>
            <a:ext cx="11547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Alliance System</a:t>
            </a:r>
          </a:p>
          <a:p>
            <a:r>
              <a:rPr lang="en-US" sz="7200" b="1" dirty="0"/>
              <a:t>*Defense agreement among nations</a:t>
            </a:r>
            <a:endParaRPr lang="en-US" sz="6000" b="1" dirty="0"/>
          </a:p>
          <a:p>
            <a:endParaRPr lang="en-US" sz="6000" b="1" dirty="0"/>
          </a:p>
        </p:txBody>
      </p:sp>
      <p:pic>
        <p:nvPicPr>
          <p:cNvPr id="18434" name="Picture 2" descr="Image result for alliances">
            <a:extLst>
              <a:ext uri="{FF2B5EF4-FFF2-40B4-BE49-F238E27FC236}">
                <a16:creationId xmlns:a16="http://schemas.microsoft.com/office/drawing/2014/main" id="{A04FC909-E1D3-4C4C-BD3E-B1082C78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72" y="2212270"/>
            <a:ext cx="5407572" cy="432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wwi alliances">
            <a:extLst>
              <a:ext uri="{FF2B5EF4-FFF2-40B4-BE49-F238E27FC236}">
                <a16:creationId xmlns:a16="http://schemas.microsoft.com/office/drawing/2014/main" id="{99C19122-A3AC-4A51-9CC3-3336483D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140944"/>
            <a:ext cx="9837681" cy="64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3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141890"/>
            <a:ext cx="108578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Imperialism </a:t>
            </a:r>
          </a:p>
          <a:p>
            <a:r>
              <a:rPr lang="en-US" sz="4800" b="1" dirty="0"/>
              <a:t>*Type of government that seeks to increase its size/power by forcing or politically influencing other countries to submit to their rule.</a:t>
            </a:r>
          </a:p>
          <a:p>
            <a:endParaRPr lang="en-US" sz="4800" b="1" dirty="0"/>
          </a:p>
        </p:txBody>
      </p:sp>
      <p:pic>
        <p:nvPicPr>
          <p:cNvPr id="20482" name="Picture 2" descr="Image result for imperialism">
            <a:extLst>
              <a:ext uri="{FF2B5EF4-FFF2-40B4-BE49-F238E27FC236}">
                <a16:creationId xmlns:a16="http://schemas.microsoft.com/office/drawing/2014/main" id="{7D9AEE3C-CB78-40A4-BF79-E60F2023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38941"/>
            <a:ext cx="3589930" cy="35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imperialism">
            <a:extLst>
              <a:ext uri="{FF2B5EF4-FFF2-40B4-BE49-F238E27FC236}">
                <a16:creationId xmlns:a16="http://schemas.microsoft.com/office/drawing/2014/main" id="{A3316678-721B-4213-B67D-A7A35E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28" y="0"/>
            <a:ext cx="7868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7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141890"/>
            <a:ext cx="108578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Nationalism </a:t>
            </a:r>
          </a:p>
          <a:p>
            <a:r>
              <a:rPr lang="en-US" sz="7200" b="1" dirty="0"/>
              <a:t>*Feeling of intense loyalty to one’s country</a:t>
            </a:r>
          </a:p>
          <a:p>
            <a:endParaRPr lang="en-US" sz="7200" b="1" dirty="0"/>
          </a:p>
        </p:txBody>
      </p:sp>
      <p:pic>
        <p:nvPicPr>
          <p:cNvPr id="17410" name="Picture 2" descr="Image result for nationalism">
            <a:extLst>
              <a:ext uri="{FF2B5EF4-FFF2-40B4-BE49-F238E27FC236}">
                <a16:creationId xmlns:a16="http://schemas.microsoft.com/office/drawing/2014/main" id="{432E8888-4E8B-477C-9361-5E03A45A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15" y="3617201"/>
            <a:ext cx="52959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6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209</Words>
  <Application>Microsoft Office PowerPoint</Application>
  <PresentationFormat>Widescreen</PresentationFormat>
  <Paragraphs>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Adcox, Brittany B</dc:creator>
  <cp:lastModifiedBy>Adcox, Brittany B</cp:lastModifiedBy>
  <cp:revision>38</cp:revision>
  <dcterms:created xsi:type="dcterms:W3CDTF">2017-06-22T16:59:52Z</dcterms:created>
  <dcterms:modified xsi:type="dcterms:W3CDTF">2017-09-01T00:59:35Z</dcterms:modified>
</cp:coreProperties>
</file>