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336" r:id="rId5"/>
    <p:sldId id="341" r:id="rId6"/>
    <p:sldId id="340" r:id="rId7"/>
    <p:sldId id="262" r:id="rId8"/>
    <p:sldId id="345" r:id="rId9"/>
    <p:sldId id="303" r:id="rId10"/>
    <p:sldId id="334" r:id="rId11"/>
    <p:sldId id="304" r:id="rId12"/>
    <p:sldId id="342" r:id="rId13"/>
    <p:sldId id="337" r:id="rId14"/>
    <p:sldId id="338" r:id="rId15"/>
    <p:sldId id="343" r:id="rId16"/>
    <p:sldId id="344" r:id="rId17"/>
    <p:sldId id="305" r:id="rId18"/>
    <p:sldId id="339" r:id="rId19"/>
    <p:sldId id="321" r:id="rId20"/>
    <p:sldId id="324" r:id="rId21"/>
    <p:sldId id="333" r:id="rId22"/>
    <p:sldId id="3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0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7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4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4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9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6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5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4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8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9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80804-989C-469D-97C4-A8F631BDCE9B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429" y="0"/>
            <a:ext cx="112027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World War I</a:t>
            </a:r>
          </a:p>
          <a:p>
            <a:pPr algn="ctr"/>
            <a:r>
              <a:rPr lang="en-US" sz="4800" i="1" dirty="0"/>
              <a:t>Effects </a:t>
            </a:r>
            <a:endParaRPr lang="en-US" sz="4800" dirty="0"/>
          </a:p>
          <a:p>
            <a:pPr algn="ctr"/>
            <a:endParaRPr lang="en-US" sz="6000" b="1" dirty="0"/>
          </a:p>
        </p:txBody>
      </p:sp>
      <p:pic>
        <p:nvPicPr>
          <p:cNvPr id="14338" name="Picture 2" descr="Image result for wwi">
            <a:extLst>
              <a:ext uri="{FF2B5EF4-FFF2-40B4-BE49-F238E27FC236}">
                <a16:creationId xmlns:a16="http://schemas.microsoft.com/office/drawing/2014/main" id="{D0D270A6-CA0A-4E24-8FFE-13436342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8" y="2025539"/>
            <a:ext cx="11952068" cy="46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5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 result for woodrow wilson fourteen points">
            <a:extLst>
              <a:ext uri="{FF2B5EF4-FFF2-40B4-BE49-F238E27FC236}">
                <a16:creationId xmlns:a16="http://schemas.microsoft.com/office/drawing/2014/main" id="{045D87A1-67B7-4DD5-882E-C3131E8C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59" y="0"/>
            <a:ext cx="7556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7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8" y="141890"/>
            <a:ext cx="116664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League of Nations</a:t>
            </a:r>
          </a:p>
          <a:p>
            <a:r>
              <a:rPr lang="en-US" sz="7200" b="1" dirty="0"/>
              <a:t>*An international organization formed in 1920 to promote cooperation and peace among nations</a:t>
            </a:r>
          </a:p>
        </p:txBody>
      </p:sp>
    </p:spTree>
    <p:extLst>
      <p:ext uri="{BB962C8B-B14F-4D97-AF65-F5344CB8AC3E}">
        <p14:creationId xmlns:p14="http://schemas.microsoft.com/office/powerpoint/2010/main" val="81876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league of nations">
            <a:extLst>
              <a:ext uri="{FF2B5EF4-FFF2-40B4-BE49-F238E27FC236}">
                <a16:creationId xmlns:a16="http://schemas.microsoft.com/office/drawing/2014/main" id="{EE87EE40-1F6F-401D-913D-DD40C07FEC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1" y="582996"/>
            <a:ext cx="12003799" cy="52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059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8" y="141890"/>
            <a:ext cx="1085783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Treaty of Versailles (1919)</a:t>
            </a:r>
          </a:p>
          <a:p>
            <a:r>
              <a:rPr lang="en-US" sz="6600" b="1" dirty="0"/>
              <a:t>*Blamed Germany for WWI and demanded exorbitant reparations from the them</a:t>
            </a:r>
          </a:p>
          <a:p>
            <a:endParaRPr lang="en-US" sz="6600" b="1" dirty="0"/>
          </a:p>
          <a:p>
            <a:r>
              <a:rPr lang="en-US" sz="5400" b="1" dirty="0"/>
              <a:t>*U.S. did not ratify the treaty or join the league of nations. </a:t>
            </a:r>
          </a:p>
        </p:txBody>
      </p:sp>
    </p:spTree>
    <p:extLst>
      <p:ext uri="{BB962C8B-B14F-4D97-AF65-F5344CB8AC3E}">
        <p14:creationId xmlns:p14="http://schemas.microsoft.com/office/powerpoint/2010/main" val="277117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treaty of versailles">
            <a:extLst>
              <a:ext uri="{FF2B5EF4-FFF2-40B4-BE49-F238E27FC236}">
                <a16:creationId xmlns:a16="http://schemas.microsoft.com/office/drawing/2014/main" id="{0B89E575-BA41-4DB2-8F3F-EE12EC52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7" y="175556"/>
            <a:ext cx="11112063" cy="64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6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treaty of versailles">
            <a:extLst>
              <a:ext uri="{FF2B5EF4-FFF2-40B4-BE49-F238E27FC236}">
                <a16:creationId xmlns:a16="http://schemas.microsoft.com/office/drawing/2014/main" id="{76C4B922-9714-44A6-95EB-F5B4FB12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46" y="391235"/>
            <a:ext cx="7706054" cy="64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9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map of europe before and after wwi">
            <a:extLst>
              <a:ext uri="{FF2B5EF4-FFF2-40B4-BE49-F238E27FC236}">
                <a16:creationId xmlns:a16="http://schemas.microsoft.com/office/drawing/2014/main" id="{7F30C87D-7063-4116-A93D-4D8D75D11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1" y="22386"/>
            <a:ext cx="11156238" cy="68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61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81" y="141890"/>
            <a:ext cx="1085783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Isolationism</a:t>
            </a:r>
          </a:p>
          <a:p>
            <a:r>
              <a:rPr lang="en-US" sz="6000" b="1" dirty="0"/>
              <a:t>*U.S. foreign policy of nonparticipation in international economic and political relations after WWI</a:t>
            </a:r>
          </a:p>
          <a:p>
            <a:endParaRPr lang="en-US" sz="6000" b="1" dirty="0"/>
          </a:p>
          <a:p>
            <a:r>
              <a:rPr lang="en-US" sz="6600" b="1" i="1" dirty="0"/>
              <a:t>WHY?</a:t>
            </a:r>
          </a:p>
        </p:txBody>
      </p:sp>
      <p:pic>
        <p:nvPicPr>
          <p:cNvPr id="27652" name="Picture 4" descr="Image result for isolationism">
            <a:extLst>
              <a:ext uri="{FF2B5EF4-FFF2-40B4-BE49-F238E27FC236}">
                <a16:creationId xmlns:a16="http://schemas.microsoft.com/office/drawing/2014/main" id="{AE62819C-7F1F-4E3B-8C5C-5B003219E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4" y="3808252"/>
            <a:ext cx="4745421" cy="298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isolationism">
            <a:extLst>
              <a:ext uri="{FF2B5EF4-FFF2-40B4-BE49-F238E27FC236}">
                <a16:creationId xmlns:a16="http://schemas.microsoft.com/office/drawing/2014/main" id="{943D7FDB-1F1F-4775-94DB-E8EE4030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56" y="177800"/>
            <a:ext cx="100203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77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mage result for wwi effects">
            <a:extLst>
              <a:ext uri="{FF2B5EF4-FFF2-40B4-BE49-F238E27FC236}">
                <a16:creationId xmlns:a16="http://schemas.microsoft.com/office/drawing/2014/main" id="{8ED4BDB7-24AC-456F-95DF-A809B597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0" y="174571"/>
            <a:ext cx="11837604" cy="637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6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3F483EE-9482-4E16-AF4B-EBB785DD0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499" y="142778"/>
            <a:ext cx="6031010" cy="6426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bjects: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eople: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ime/Title: 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nferences: Because I see ___________________, I can infer…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onclusion: The most important thing in this cartoon is _________________ because it sends the message that…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EFE44-D09C-405F-9B26-CA006C64EB7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31893" r="49886" b="14128"/>
          <a:stretch/>
        </p:blipFill>
        <p:spPr bwMode="auto">
          <a:xfrm>
            <a:off x="169905" y="747117"/>
            <a:ext cx="5600274" cy="5218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006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wi effects">
            <a:extLst>
              <a:ext uri="{FF2B5EF4-FFF2-40B4-BE49-F238E27FC236}">
                <a16:creationId xmlns:a16="http://schemas.microsoft.com/office/drawing/2014/main" id="{3580C5CA-F82B-4D75-9F2C-44A10DF2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4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3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e result for weimar republic inflation">
            <a:extLst>
              <a:ext uri="{FF2B5EF4-FFF2-40B4-BE49-F238E27FC236}">
                <a16:creationId xmlns:a16="http://schemas.microsoft.com/office/drawing/2014/main" id="{3CA36777-B0E9-4A28-8A19-E92E9B97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41" y="143369"/>
            <a:ext cx="9594303" cy="65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72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wwi effects">
            <a:extLst>
              <a:ext uri="{FF2B5EF4-FFF2-40B4-BE49-F238E27FC236}">
                <a16:creationId xmlns:a16="http://schemas.microsoft.com/office/drawing/2014/main" id="{C579D15D-F07D-47A6-B6BC-41D80CDA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9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0"/>
            <a:ext cx="1083091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Russian Revolution (1917)</a:t>
            </a:r>
          </a:p>
          <a:p>
            <a:r>
              <a:rPr lang="en-US" sz="6600" b="1" dirty="0"/>
              <a:t>*Uprising that destroyed the Tsarist (Czar) autocracy and led to the rise of communism and the Soviet Union in Russia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2107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mage result for russian revolution">
            <a:extLst>
              <a:ext uri="{FF2B5EF4-FFF2-40B4-BE49-F238E27FC236}">
                <a16:creationId xmlns:a16="http://schemas.microsoft.com/office/drawing/2014/main" id="{50E37855-37EC-49D0-8FB7-1382BD1E6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49" y="0"/>
            <a:ext cx="10326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5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communism vs capitalism">
            <a:extLst>
              <a:ext uri="{FF2B5EF4-FFF2-40B4-BE49-F238E27FC236}">
                <a16:creationId xmlns:a16="http://schemas.microsoft.com/office/drawing/2014/main" id="{18290B3F-9B84-40A8-B4A3-20EF15CB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95" y="0"/>
            <a:ext cx="8582681" cy="42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8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czar nicholas ii and family">
            <a:extLst>
              <a:ext uri="{FF2B5EF4-FFF2-40B4-BE49-F238E27FC236}">
                <a16:creationId xmlns:a16="http://schemas.microsoft.com/office/drawing/2014/main" id="{DE14FA7C-6170-40BB-AC44-937765B5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0"/>
            <a:ext cx="7756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2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141890"/>
            <a:ext cx="115471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Armistice (1918)</a:t>
            </a:r>
          </a:p>
          <a:p>
            <a:r>
              <a:rPr lang="en-US" sz="7200" b="1" dirty="0"/>
              <a:t>*Ceasefire! Formal agreement of warring parties to stop fighting</a:t>
            </a:r>
          </a:p>
          <a:p>
            <a:endParaRPr lang="en-US" sz="6000" b="1" dirty="0"/>
          </a:p>
        </p:txBody>
      </p:sp>
      <p:pic>
        <p:nvPicPr>
          <p:cNvPr id="18436" name="Picture 4" descr="Image result for Armistice">
            <a:extLst>
              <a:ext uri="{FF2B5EF4-FFF2-40B4-BE49-F238E27FC236}">
                <a16:creationId xmlns:a16="http://schemas.microsoft.com/office/drawing/2014/main" id="{FFC5299B-3F71-45A0-874D-75E7BCE9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04" y="3641834"/>
            <a:ext cx="5964096" cy="30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0784A-35CC-4DDD-BE6E-DC84085EE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-1"/>
            <a:ext cx="9443804" cy="6856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C032F-9D31-4068-93B9-DA77FAE8628E}"/>
              </a:ext>
            </a:extLst>
          </p:cNvPr>
          <p:cNvSpPr txBox="1"/>
          <p:nvPr/>
        </p:nvSpPr>
        <p:spPr>
          <a:xfrm>
            <a:off x="9773588" y="659568"/>
            <a:ext cx="22485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to do now…</a:t>
            </a:r>
          </a:p>
          <a:p>
            <a:endParaRPr lang="en-US" sz="2800" dirty="0"/>
          </a:p>
          <a:p>
            <a:r>
              <a:rPr lang="en-US" sz="2800" dirty="0"/>
              <a:t>What a wonderfully bad idea.</a:t>
            </a:r>
          </a:p>
          <a:p>
            <a:endParaRPr lang="en-US" sz="2800" dirty="0"/>
          </a:p>
          <a:p>
            <a:r>
              <a:rPr lang="en-US" sz="2800" dirty="0"/>
              <a:t>Straight border lines are always a recipe for disaster.</a:t>
            </a:r>
          </a:p>
        </p:txBody>
      </p:sp>
    </p:spTree>
    <p:extLst>
      <p:ext uri="{BB962C8B-B14F-4D97-AF65-F5344CB8AC3E}">
        <p14:creationId xmlns:p14="http://schemas.microsoft.com/office/powerpoint/2010/main" val="106020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8" y="141890"/>
            <a:ext cx="1085783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Woodrow Wilson’s 14 Points</a:t>
            </a:r>
          </a:p>
          <a:p>
            <a:r>
              <a:rPr lang="en-US" sz="4800" b="1" dirty="0"/>
              <a:t>*Peace plan…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Went easy on Germany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Freedom of the seas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Adjustment of colonial claims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Open diplomacy (no secrets!)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Arms reduction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Created League of Nations</a:t>
            </a:r>
          </a:p>
        </p:txBody>
      </p:sp>
      <p:pic>
        <p:nvPicPr>
          <p:cNvPr id="20484" name="Picture 4" descr="Image result for woodrow wilson">
            <a:extLst>
              <a:ext uri="{FF2B5EF4-FFF2-40B4-BE49-F238E27FC236}">
                <a16:creationId xmlns:a16="http://schemas.microsoft.com/office/drawing/2014/main" id="{494343BC-FFE3-4BB4-93DB-3F8AC862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876" y="1734207"/>
            <a:ext cx="3001704" cy="398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0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174</Words>
  <Application>Microsoft Office PowerPoint</Application>
  <PresentationFormat>Widescreen</PresentationFormat>
  <Paragraphs>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Adcox, Brittany B</dc:creator>
  <cp:lastModifiedBy>Adcox, Brittany B</cp:lastModifiedBy>
  <cp:revision>47</cp:revision>
  <dcterms:created xsi:type="dcterms:W3CDTF">2017-06-22T16:59:52Z</dcterms:created>
  <dcterms:modified xsi:type="dcterms:W3CDTF">2017-09-01T14:54:44Z</dcterms:modified>
</cp:coreProperties>
</file>